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3" r:id="rId9"/>
    <p:sldId id="265" r:id="rId10"/>
    <p:sldId id="266" r:id="rId11"/>
    <p:sldId id="275" r:id="rId12"/>
    <p:sldId id="267" r:id="rId13"/>
    <p:sldId id="268" r:id="rId14"/>
    <p:sldId id="269" r:id="rId15"/>
    <p:sldId id="270" r:id="rId16"/>
    <p:sldId id="271" r:id="rId17"/>
    <p:sldId id="272" r:id="rId18"/>
    <p:sldId id="273" r:id="rId19"/>
    <p:sldId id="274" r:id="rId20"/>
    <p:sldId id="26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4" r:id="rId41"/>
    <p:sldId id="295" r:id="rId42"/>
    <p:sldId id="296" r:id="rId43"/>
    <p:sldId id="297" r:id="rId44"/>
    <p:sldId id="298" r:id="rId45"/>
    <p:sldId id="299" r:id="rId46"/>
    <p:sldId id="300" r:id="rId47"/>
    <p:sldId id="301" r:id="rId48"/>
    <p:sldId id="302" r:id="rId49"/>
    <p:sldId id="303"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2D29B-48CB-45CA-8061-65C3C5DAB797}" type="datetimeFigureOut">
              <a:rPr lang="nb-NO" smtClean="0"/>
              <a:t>26.08.2011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41DFE-181A-4E45-A061-2007D73A426C}" type="slidenum">
              <a:rPr lang="nb-NO" smtClean="0"/>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86BCE2B-69CA-407B-992E-879C95D8FDBC}" type="slidenum">
              <a:rPr lang="nb-NO"/>
              <a:pPr/>
              <a:t>23</a:t>
            </a:fld>
            <a:endParaRPr lang="nb-NO"/>
          </a:p>
        </p:txBody>
      </p:sp>
      <p:sp>
        <p:nvSpPr>
          <p:cNvPr id="65539" name="Rectangle 2"/>
          <p:cNvSpPr>
            <a:spLocks noGrp="1" noRot="1" noChangeAspect="1" noChangeArrowheads="1" noTextEdit="1"/>
          </p:cNvSpPr>
          <p:nvPr>
            <p:ph type="sldImg"/>
          </p:nvPr>
        </p:nvSpPr>
        <p:spPr>
          <a:xfrm>
            <a:off x="-342900" y="-206375"/>
            <a:ext cx="228600" cy="171450"/>
          </a:xfrm>
          <a:ln/>
        </p:spPr>
      </p:sp>
      <p:sp>
        <p:nvSpPr>
          <p:cNvPr id="65540" name="Rectangle 3"/>
          <p:cNvSpPr>
            <a:spLocks noGrp="1" noChangeArrowheads="1"/>
          </p:cNvSpPr>
          <p:nvPr>
            <p:ph type="body" idx="1"/>
          </p:nvPr>
        </p:nvSpPr>
        <p:spPr>
          <a:xfrm>
            <a:off x="-411163" y="-422275"/>
            <a:ext cx="365125" cy="204787"/>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7FD858F-1F6C-4E73-9C41-7E02946BC6E5}" type="slidenum">
              <a:rPr lang="nb-NO"/>
              <a:pPr/>
              <a:t>42</a:t>
            </a:fld>
            <a:endParaRPr lang="nb-NO"/>
          </a:p>
        </p:txBody>
      </p:sp>
      <p:sp>
        <p:nvSpPr>
          <p:cNvPr id="84995" name="Rectangle 2"/>
          <p:cNvSpPr>
            <a:spLocks noGrp="1" noRot="1" noChangeAspect="1" noChangeArrowheads="1" noTextEdit="1"/>
          </p:cNvSpPr>
          <p:nvPr>
            <p:ph type="sldImg"/>
          </p:nvPr>
        </p:nvSpPr>
        <p:spPr>
          <a:xfrm>
            <a:off x="-342900" y="-206375"/>
            <a:ext cx="228600" cy="171450"/>
          </a:xfrm>
          <a:ln/>
        </p:spPr>
      </p:sp>
      <p:sp>
        <p:nvSpPr>
          <p:cNvPr id="84996" name="Rectangle 3"/>
          <p:cNvSpPr>
            <a:spLocks noGrp="1" noChangeArrowheads="1"/>
          </p:cNvSpPr>
          <p:nvPr>
            <p:ph type="body" idx="1"/>
          </p:nvPr>
        </p:nvSpPr>
        <p:spPr>
          <a:xfrm>
            <a:off x="-396875" y="-422275"/>
            <a:ext cx="336550" cy="204787"/>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9297236-CE77-48FE-86C0-43CC26FE698D}" type="slidenum">
              <a:rPr lang="nb-NO"/>
              <a:pPr/>
              <a:t>43</a:t>
            </a:fld>
            <a:endParaRPr lang="nb-NO"/>
          </a:p>
        </p:txBody>
      </p:sp>
      <p:sp>
        <p:nvSpPr>
          <p:cNvPr id="86019" name="Rectangle 2"/>
          <p:cNvSpPr>
            <a:spLocks noGrp="1" noRot="1" noChangeAspect="1" noChangeArrowheads="1" noTextEdit="1"/>
          </p:cNvSpPr>
          <p:nvPr>
            <p:ph type="sldImg"/>
          </p:nvPr>
        </p:nvSpPr>
        <p:spPr>
          <a:xfrm>
            <a:off x="-342900" y="-206375"/>
            <a:ext cx="228600" cy="171450"/>
          </a:xfrm>
          <a:ln/>
        </p:spPr>
      </p:sp>
      <p:sp>
        <p:nvSpPr>
          <p:cNvPr id="86020" name="Rectangle 3"/>
          <p:cNvSpPr>
            <a:spLocks noGrp="1" noChangeArrowheads="1"/>
          </p:cNvSpPr>
          <p:nvPr>
            <p:ph type="body" idx="1"/>
          </p:nvPr>
        </p:nvSpPr>
        <p:spPr>
          <a:xfrm>
            <a:off x="-396875" y="-422275"/>
            <a:ext cx="336550" cy="204787"/>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AF3920C-7BCD-4279-AE02-F5C6A1794574}" type="slidenum">
              <a:rPr lang="nb-NO"/>
              <a:pPr/>
              <a:t>44</a:t>
            </a:fld>
            <a:endParaRPr lang="nb-NO"/>
          </a:p>
        </p:txBody>
      </p:sp>
      <p:sp>
        <p:nvSpPr>
          <p:cNvPr id="92163" name="Rectangle 2"/>
          <p:cNvSpPr>
            <a:spLocks noGrp="1" noRot="1" noChangeAspect="1" noChangeArrowheads="1" noTextEdit="1"/>
          </p:cNvSpPr>
          <p:nvPr>
            <p:ph type="sldImg"/>
          </p:nvPr>
        </p:nvSpPr>
        <p:spPr>
          <a:xfrm>
            <a:off x="-342900" y="-206375"/>
            <a:ext cx="228600" cy="171450"/>
          </a:xfrm>
          <a:ln/>
        </p:spPr>
      </p:sp>
      <p:sp>
        <p:nvSpPr>
          <p:cNvPr id="92164" name="Rectangle 3"/>
          <p:cNvSpPr>
            <a:spLocks noGrp="1" noChangeArrowheads="1"/>
          </p:cNvSpPr>
          <p:nvPr>
            <p:ph type="body" idx="1"/>
          </p:nvPr>
        </p:nvSpPr>
        <p:spPr>
          <a:xfrm>
            <a:off x="-396875" y="-422275"/>
            <a:ext cx="336550" cy="204787"/>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BF67EEF-5F78-4ECD-B7D4-1061508D5FAC}" type="slidenum">
              <a:rPr lang="nb-NO"/>
              <a:pPr/>
              <a:t>45</a:t>
            </a:fld>
            <a:endParaRPr lang="nb-NO"/>
          </a:p>
        </p:txBody>
      </p:sp>
      <p:sp>
        <p:nvSpPr>
          <p:cNvPr id="93187" name="Rectangle 2"/>
          <p:cNvSpPr>
            <a:spLocks noGrp="1" noRot="1" noChangeAspect="1" noChangeArrowheads="1" noTextEdit="1"/>
          </p:cNvSpPr>
          <p:nvPr>
            <p:ph type="sldImg"/>
          </p:nvPr>
        </p:nvSpPr>
        <p:spPr>
          <a:xfrm>
            <a:off x="-342900" y="-206375"/>
            <a:ext cx="228600" cy="171450"/>
          </a:xfrm>
          <a:ln/>
        </p:spPr>
      </p:sp>
      <p:sp>
        <p:nvSpPr>
          <p:cNvPr id="93188" name="Rectangle 3"/>
          <p:cNvSpPr>
            <a:spLocks noGrp="1" noChangeArrowheads="1"/>
          </p:cNvSpPr>
          <p:nvPr>
            <p:ph type="body" idx="1"/>
          </p:nvPr>
        </p:nvSpPr>
        <p:spPr>
          <a:xfrm>
            <a:off x="-396875" y="-422275"/>
            <a:ext cx="336550" cy="204787"/>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B1B6B41-AB09-447E-ABEA-1775E607BD9A}" type="slidenum">
              <a:rPr lang="nb-NO"/>
              <a:pPr/>
              <a:t>46</a:t>
            </a:fld>
            <a:endParaRPr lang="nb-NO"/>
          </a:p>
        </p:txBody>
      </p:sp>
      <p:sp>
        <p:nvSpPr>
          <p:cNvPr id="94211" name="Rectangle 2"/>
          <p:cNvSpPr>
            <a:spLocks noGrp="1" noRot="1" noChangeAspect="1" noChangeArrowheads="1" noTextEdit="1"/>
          </p:cNvSpPr>
          <p:nvPr>
            <p:ph type="sldImg"/>
          </p:nvPr>
        </p:nvSpPr>
        <p:spPr>
          <a:xfrm>
            <a:off x="-342900" y="-206375"/>
            <a:ext cx="228600" cy="171450"/>
          </a:xfrm>
          <a:ln/>
        </p:spPr>
      </p:sp>
      <p:sp>
        <p:nvSpPr>
          <p:cNvPr id="94212" name="Rectangle 3"/>
          <p:cNvSpPr>
            <a:spLocks noGrp="1" noChangeArrowheads="1"/>
          </p:cNvSpPr>
          <p:nvPr>
            <p:ph type="body" idx="1"/>
          </p:nvPr>
        </p:nvSpPr>
        <p:spPr>
          <a:xfrm>
            <a:off x="-396875" y="-422275"/>
            <a:ext cx="336550" cy="204787"/>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044FCB1-7453-419A-B865-895BD0B1E2D2}" type="slidenum">
              <a:rPr lang="nb-NO"/>
              <a:pPr/>
              <a:t>47</a:t>
            </a:fld>
            <a:endParaRPr lang="nb-NO"/>
          </a:p>
        </p:txBody>
      </p:sp>
      <p:sp>
        <p:nvSpPr>
          <p:cNvPr id="95235" name="Rectangle 2"/>
          <p:cNvSpPr>
            <a:spLocks noGrp="1" noRot="1" noChangeAspect="1" noChangeArrowheads="1" noTextEdit="1"/>
          </p:cNvSpPr>
          <p:nvPr>
            <p:ph type="sldImg"/>
          </p:nvPr>
        </p:nvSpPr>
        <p:spPr>
          <a:xfrm>
            <a:off x="-342900" y="-206375"/>
            <a:ext cx="228600" cy="171450"/>
          </a:xfrm>
          <a:ln/>
        </p:spPr>
      </p:sp>
      <p:sp>
        <p:nvSpPr>
          <p:cNvPr id="95236" name="Rectangle 3"/>
          <p:cNvSpPr>
            <a:spLocks noGrp="1" noChangeArrowheads="1"/>
          </p:cNvSpPr>
          <p:nvPr>
            <p:ph type="body" idx="1"/>
          </p:nvPr>
        </p:nvSpPr>
        <p:spPr>
          <a:xfrm>
            <a:off x="-396875" y="-422275"/>
            <a:ext cx="336550" cy="204787"/>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B437A3B-1B0B-4536-B7FC-94C21808400E}" type="slidenum">
              <a:rPr lang="nb-NO"/>
              <a:pPr/>
              <a:t>48</a:t>
            </a:fld>
            <a:endParaRPr lang="nb-NO"/>
          </a:p>
        </p:txBody>
      </p:sp>
      <p:sp>
        <p:nvSpPr>
          <p:cNvPr id="96259" name="Rectangle 2"/>
          <p:cNvSpPr>
            <a:spLocks noGrp="1" noRot="1" noChangeAspect="1" noChangeArrowheads="1" noTextEdit="1"/>
          </p:cNvSpPr>
          <p:nvPr>
            <p:ph type="sldImg"/>
          </p:nvPr>
        </p:nvSpPr>
        <p:spPr>
          <a:xfrm>
            <a:off x="-342900" y="-206375"/>
            <a:ext cx="228600" cy="171450"/>
          </a:xfrm>
          <a:ln/>
        </p:spPr>
      </p:sp>
      <p:sp>
        <p:nvSpPr>
          <p:cNvPr id="96260" name="Rectangle 3"/>
          <p:cNvSpPr>
            <a:spLocks noGrp="1" noChangeArrowheads="1"/>
          </p:cNvSpPr>
          <p:nvPr>
            <p:ph type="body" idx="1"/>
          </p:nvPr>
        </p:nvSpPr>
        <p:spPr>
          <a:xfrm>
            <a:off x="-396875" y="-422275"/>
            <a:ext cx="336550" cy="20478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6386DF7-04F5-49E7-815C-B733BBCCF64F}" type="slidenum">
              <a:rPr lang="nb-NO"/>
              <a:pPr/>
              <a:t>25</a:t>
            </a:fld>
            <a:endParaRPr lang="nb-NO"/>
          </a:p>
        </p:txBody>
      </p:sp>
      <p:sp>
        <p:nvSpPr>
          <p:cNvPr id="66563" name="Rectangle 2"/>
          <p:cNvSpPr>
            <a:spLocks noGrp="1" noRot="1" noChangeAspect="1" noChangeArrowheads="1" noTextEdit="1"/>
          </p:cNvSpPr>
          <p:nvPr>
            <p:ph type="sldImg"/>
          </p:nvPr>
        </p:nvSpPr>
        <p:spPr>
          <a:xfrm>
            <a:off x="-342900" y="-206375"/>
            <a:ext cx="228600" cy="171450"/>
          </a:xfrm>
          <a:ln/>
        </p:spPr>
      </p:sp>
      <p:sp>
        <p:nvSpPr>
          <p:cNvPr id="66564" name="Rectangle 3"/>
          <p:cNvSpPr>
            <a:spLocks noGrp="1" noChangeArrowheads="1"/>
          </p:cNvSpPr>
          <p:nvPr>
            <p:ph type="body" idx="1"/>
          </p:nvPr>
        </p:nvSpPr>
        <p:spPr>
          <a:xfrm>
            <a:off x="-411163" y="-422275"/>
            <a:ext cx="365125" cy="204787"/>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ACFA9BE-307B-4896-AD07-1C5B9C4667F5}" type="slidenum">
              <a:rPr lang="nb-NO"/>
              <a:pPr/>
              <a:t>27</a:t>
            </a:fld>
            <a:endParaRPr lang="nb-NO"/>
          </a:p>
        </p:txBody>
      </p:sp>
      <p:sp>
        <p:nvSpPr>
          <p:cNvPr id="67587" name="Rectangle 2"/>
          <p:cNvSpPr>
            <a:spLocks noGrp="1" noRot="1" noChangeAspect="1" noChangeArrowheads="1" noTextEdit="1"/>
          </p:cNvSpPr>
          <p:nvPr>
            <p:ph type="sldImg"/>
          </p:nvPr>
        </p:nvSpPr>
        <p:spPr>
          <a:xfrm>
            <a:off x="-342900" y="-206375"/>
            <a:ext cx="228600" cy="171450"/>
          </a:xfrm>
          <a:ln/>
        </p:spPr>
      </p:sp>
      <p:sp>
        <p:nvSpPr>
          <p:cNvPr id="67588" name="Rectangle 3"/>
          <p:cNvSpPr>
            <a:spLocks noGrp="1" noChangeArrowheads="1"/>
          </p:cNvSpPr>
          <p:nvPr>
            <p:ph type="body" idx="1"/>
          </p:nvPr>
        </p:nvSpPr>
        <p:spPr>
          <a:xfrm>
            <a:off x="-411163" y="-422275"/>
            <a:ext cx="365125" cy="204787"/>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B21B5B8-4A70-44CE-A869-3D3BE4C2A51F}" type="slidenum">
              <a:rPr lang="nb-NO"/>
              <a:pPr/>
              <a:t>29</a:t>
            </a:fld>
            <a:endParaRPr lang="nb-NO"/>
          </a:p>
        </p:txBody>
      </p:sp>
      <p:sp>
        <p:nvSpPr>
          <p:cNvPr id="68611" name="Rectangle 2"/>
          <p:cNvSpPr>
            <a:spLocks noGrp="1" noRot="1" noChangeAspect="1" noChangeArrowheads="1" noTextEdit="1"/>
          </p:cNvSpPr>
          <p:nvPr>
            <p:ph type="sldImg"/>
          </p:nvPr>
        </p:nvSpPr>
        <p:spPr>
          <a:xfrm>
            <a:off x="-342900" y="-206375"/>
            <a:ext cx="228600" cy="171450"/>
          </a:xfrm>
          <a:ln/>
        </p:spPr>
      </p:sp>
      <p:sp>
        <p:nvSpPr>
          <p:cNvPr id="68612" name="Rectangle 3"/>
          <p:cNvSpPr>
            <a:spLocks noGrp="1" noChangeArrowheads="1"/>
          </p:cNvSpPr>
          <p:nvPr>
            <p:ph type="body" idx="1"/>
          </p:nvPr>
        </p:nvSpPr>
        <p:spPr>
          <a:xfrm>
            <a:off x="-411163" y="-422275"/>
            <a:ext cx="365125" cy="204787"/>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95FF9B8-2CD4-4106-AAD1-A019909B3A6C}" type="slidenum">
              <a:rPr lang="nb-NO"/>
              <a:pPr/>
              <a:t>30</a:t>
            </a:fld>
            <a:endParaRPr lang="nb-NO"/>
          </a:p>
        </p:txBody>
      </p:sp>
      <p:sp>
        <p:nvSpPr>
          <p:cNvPr id="69635" name="Rectangle 2"/>
          <p:cNvSpPr>
            <a:spLocks noGrp="1" noRot="1" noChangeAspect="1" noChangeArrowheads="1" noTextEdit="1"/>
          </p:cNvSpPr>
          <p:nvPr>
            <p:ph type="sldImg"/>
          </p:nvPr>
        </p:nvSpPr>
        <p:spPr>
          <a:xfrm>
            <a:off x="-342900" y="-206375"/>
            <a:ext cx="228600" cy="171450"/>
          </a:xfrm>
          <a:ln/>
        </p:spPr>
      </p:sp>
      <p:sp>
        <p:nvSpPr>
          <p:cNvPr id="69636" name="Rectangle 3"/>
          <p:cNvSpPr>
            <a:spLocks noGrp="1" noChangeArrowheads="1"/>
          </p:cNvSpPr>
          <p:nvPr>
            <p:ph type="body" idx="1"/>
          </p:nvPr>
        </p:nvSpPr>
        <p:spPr>
          <a:xfrm>
            <a:off x="-411163" y="-422275"/>
            <a:ext cx="365125" cy="204787"/>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3A46359-3E17-4855-9E67-0B17A8930F47}" type="slidenum">
              <a:rPr lang="nb-NO"/>
              <a:pPr/>
              <a:t>32</a:t>
            </a:fld>
            <a:endParaRPr lang="nb-NO"/>
          </a:p>
        </p:txBody>
      </p:sp>
      <p:sp>
        <p:nvSpPr>
          <p:cNvPr id="70659" name="Rectangle 2"/>
          <p:cNvSpPr>
            <a:spLocks noGrp="1" noRot="1" noChangeAspect="1" noChangeArrowheads="1" noTextEdit="1"/>
          </p:cNvSpPr>
          <p:nvPr>
            <p:ph type="sldImg"/>
          </p:nvPr>
        </p:nvSpPr>
        <p:spPr>
          <a:xfrm>
            <a:off x="-342900" y="-206375"/>
            <a:ext cx="228600" cy="171450"/>
          </a:xfrm>
          <a:ln/>
        </p:spPr>
      </p:sp>
      <p:sp>
        <p:nvSpPr>
          <p:cNvPr id="70660" name="Rectangle 3"/>
          <p:cNvSpPr>
            <a:spLocks noGrp="1" noChangeArrowheads="1"/>
          </p:cNvSpPr>
          <p:nvPr>
            <p:ph type="body" idx="1"/>
          </p:nvPr>
        </p:nvSpPr>
        <p:spPr>
          <a:xfrm>
            <a:off x="-411163" y="-422275"/>
            <a:ext cx="365125" cy="204787"/>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2BA1B87-0071-4D0E-A073-B8798016686D}" type="slidenum">
              <a:rPr lang="nb-NO"/>
              <a:pPr/>
              <a:t>34</a:t>
            </a:fld>
            <a:endParaRPr lang="nb-NO"/>
          </a:p>
        </p:txBody>
      </p:sp>
      <p:sp>
        <p:nvSpPr>
          <p:cNvPr id="71683" name="Rectangle 2"/>
          <p:cNvSpPr>
            <a:spLocks noGrp="1" noRot="1" noChangeAspect="1" noChangeArrowheads="1" noTextEdit="1"/>
          </p:cNvSpPr>
          <p:nvPr>
            <p:ph type="sldImg"/>
          </p:nvPr>
        </p:nvSpPr>
        <p:spPr>
          <a:xfrm>
            <a:off x="-342900" y="-206375"/>
            <a:ext cx="228600" cy="171450"/>
          </a:xfrm>
          <a:ln/>
        </p:spPr>
      </p:sp>
      <p:sp>
        <p:nvSpPr>
          <p:cNvPr id="71684" name="Rectangle 3"/>
          <p:cNvSpPr>
            <a:spLocks noGrp="1" noChangeArrowheads="1"/>
          </p:cNvSpPr>
          <p:nvPr>
            <p:ph type="body" idx="1"/>
          </p:nvPr>
        </p:nvSpPr>
        <p:spPr>
          <a:xfrm>
            <a:off x="-411163" y="-422275"/>
            <a:ext cx="365125" cy="204787"/>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92D05EB-BB0E-4B08-A62F-E0736B0125DA}" type="slidenum">
              <a:rPr lang="nb-NO"/>
              <a:pPr/>
              <a:t>36</a:t>
            </a:fld>
            <a:endParaRPr lang="nb-NO"/>
          </a:p>
        </p:txBody>
      </p:sp>
      <p:sp>
        <p:nvSpPr>
          <p:cNvPr id="72707" name="Rectangle 2"/>
          <p:cNvSpPr>
            <a:spLocks noGrp="1" noRot="1" noChangeAspect="1" noChangeArrowheads="1" noTextEdit="1"/>
          </p:cNvSpPr>
          <p:nvPr>
            <p:ph type="sldImg"/>
          </p:nvPr>
        </p:nvSpPr>
        <p:spPr>
          <a:xfrm>
            <a:off x="-342900" y="-206375"/>
            <a:ext cx="228600" cy="171450"/>
          </a:xfrm>
          <a:ln/>
        </p:spPr>
      </p:sp>
      <p:sp>
        <p:nvSpPr>
          <p:cNvPr id="72708" name="Rectangle 3"/>
          <p:cNvSpPr>
            <a:spLocks noGrp="1" noChangeArrowheads="1"/>
          </p:cNvSpPr>
          <p:nvPr>
            <p:ph type="body" idx="1"/>
          </p:nvPr>
        </p:nvSpPr>
        <p:spPr>
          <a:xfrm>
            <a:off x="-411163" y="-422275"/>
            <a:ext cx="365125" cy="204787"/>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274719B-2D31-4BFB-81F6-8EEE693A4C66}" type="slidenum">
              <a:rPr lang="nb-NO"/>
              <a:pPr/>
              <a:t>41</a:t>
            </a:fld>
            <a:endParaRPr lang="nb-NO"/>
          </a:p>
        </p:txBody>
      </p:sp>
      <p:sp>
        <p:nvSpPr>
          <p:cNvPr id="83971" name="Rectangle 2"/>
          <p:cNvSpPr>
            <a:spLocks noGrp="1" noRot="1" noChangeAspect="1" noChangeArrowheads="1" noTextEdit="1"/>
          </p:cNvSpPr>
          <p:nvPr>
            <p:ph type="sldImg"/>
          </p:nvPr>
        </p:nvSpPr>
        <p:spPr>
          <a:xfrm>
            <a:off x="-342900" y="-206375"/>
            <a:ext cx="228600" cy="171450"/>
          </a:xfrm>
          <a:ln/>
        </p:spPr>
      </p:sp>
      <p:sp>
        <p:nvSpPr>
          <p:cNvPr id="83972" name="Rectangle 3"/>
          <p:cNvSpPr>
            <a:spLocks noGrp="1" noChangeArrowheads="1"/>
          </p:cNvSpPr>
          <p:nvPr>
            <p:ph type="body" idx="1"/>
          </p:nvPr>
        </p:nvSpPr>
        <p:spPr>
          <a:xfrm>
            <a:off x="-396875" y="-422275"/>
            <a:ext cx="336550" cy="204787"/>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Ref idx="1002">
        <a:schemeClr val="bg2"/>
      </p:bgRef>
    </p:bg>
    <p:spTree>
      <p:nvGrpSpPr>
        <p:cNvPr id="1" name=""/>
        <p:cNvGrpSpPr/>
        <p:nvPr/>
      </p:nvGrpSpPr>
      <p:grpSpPr>
        <a:xfrm>
          <a:off x="0" y="0"/>
          <a:ext cx="0" cy="0"/>
          <a:chOff x="0" y="0"/>
          <a:chExt cx="0" cy="0"/>
        </a:xfrm>
      </p:grpSpPr>
      <p:sp>
        <p:nvSpPr>
          <p:cNvPr id="9" name="Rektangel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nb-NO" smtClean="0"/>
              <a:t>Klikk for å redigere tittelstil</a:t>
            </a:r>
            <a:endParaRPr kumimoji="0" lang="en-US"/>
          </a:p>
        </p:txBody>
      </p:sp>
      <p:sp>
        <p:nvSpPr>
          <p:cNvPr id="3" name="Undertit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nb-NO" smtClean="0"/>
              <a:t>Klikk for å redigere undertittelstil i malen</a:t>
            </a:r>
            <a:endParaRPr kumimoji="0" lang="en-US"/>
          </a:p>
        </p:txBody>
      </p:sp>
      <p:sp>
        <p:nvSpPr>
          <p:cNvPr id="4" name="Plassholder for dato 3"/>
          <p:cNvSpPr>
            <a:spLocks noGrp="1"/>
          </p:cNvSpPr>
          <p:nvPr>
            <p:ph type="dt" sz="half" idx="10"/>
          </p:nvPr>
        </p:nvSpPr>
        <p:spPr/>
        <p:txBody>
          <a:bodyPr/>
          <a:lstStyle/>
          <a:p>
            <a:fld id="{D7C3A134-F1C3-464B-BF47-54DC2DE08F52}" type="datetimeFigureOut">
              <a:rPr lang="en-US" smtClean="0"/>
              <a:pPr/>
              <a:t>8/25/2011</a:t>
            </a:fld>
            <a:endParaRPr lang="en-US"/>
          </a:p>
        </p:txBody>
      </p:sp>
      <p:sp>
        <p:nvSpPr>
          <p:cNvPr id="5" name="Plassholder for bunntekst 4"/>
          <p:cNvSpPr>
            <a:spLocks noGrp="1"/>
          </p:cNvSpPr>
          <p:nvPr>
            <p:ph type="ftr" sz="quarter" idx="11"/>
          </p:nvPr>
        </p:nvSpPr>
        <p:spPr/>
        <p:txBody>
          <a:bodyPr/>
          <a:lstStyle/>
          <a:p>
            <a:endParaRPr kumimoji="0" lang="en-US"/>
          </a:p>
        </p:txBody>
      </p:sp>
      <p:sp>
        <p:nvSpPr>
          <p:cNvPr id="6" name="Plassholder for lysbildenumm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ktangel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p:txBody>
          <a:bodyPr vert="eaVert"/>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D7C3A134-F1C3-464B-BF47-54DC2DE08F52}" type="datetimeFigureOut">
              <a:rPr lang="en-US" smtClean="0"/>
              <a:pPr/>
              <a:t>8/25/2011</a:t>
            </a:fld>
            <a:endParaRPr lang="en-US"/>
          </a:p>
        </p:txBody>
      </p:sp>
      <p:sp>
        <p:nvSpPr>
          <p:cNvPr id="5" name="Plassholder for bunntekst 4"/>
          <p:cNvSpPr>
            <a:spLocks noGrp="1"/>
          </p:cNvSpPr>
          <p:nvPr>
            <p:ph type="ftr" sz="quarter" idx="11"/>
          </p:nvPr>
        </p:nvSpPr>
        <p:spPr/>
        <p:txBody>
          <a:bodyPr/>
          <a:lstStyle/>
          <a:p>
            <a:endParaRPr kumimoji="0" lang="en-US"/>
          </a:p>
        </p:txBody>
      </p:sp>
      <p:sp>
        <p:nvSpPr>
          <p:cNvPr id="6" name="Plassholder for lysbildenumm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9" name="Rektangel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ktangel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Loddrett tittel 1"/>
          <p:cNvSpPr>
            <a:spLocks noGrp="1"/>
          </p:cNvSpPr>
          <p:nvPr>
            <p:ph type="title" orient="vert"/>
          </p:nvPr>
        </p:nvSpPr>
        <p:spPr>
          <a:xfrm>
            <a:off x="6781800" y="274640"/>
            <a:ext cx="1905000" cy="5851525"/>
          </a:xfrm>
        </p:spPr>
        <p:txBody>
          <a:bodyPr vert="eaVert"/>
          <a:lstStyle>
            <a:extLs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457200" y="304800"/>
            <a:ext cx="6019800" cy="5851525"/>
          </a:xfrm>
        </p:spPr>
        <p:txBody>
          <a:bodyPr vert="eaVert"/>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D7C3A134-F1C3-464B-BF47-54DC2DE08F52}" type="datetimeFigureOut">
              <a:rPr lang="en-US" smtClean="0"/>
              <a:pPr/>
              <a:t>8/25/2011</a:t>
            </a:fld>
            <a:endParaRPr lang="en-US"/>
          </a:p>
        </p:txBody>
      </p:sp>
      <p:sp>
        <p:nvSpPr>
          <p:cNvPr id="5" name="Plassholder for bunntekst 4"/>
          <p:cNvSpPr>
            <a:spLocks noGrp="1"/>
          </p:cNvSpPr>
          <p:nvPr>
            <p:ph type="ftr" sz="quarter" idx="11"/>
          </p:nvPr>
        </p:nvSpPr>
        <p:spPr>
          <a:xfrm>
            <a:off x="2640597" y="6377459"/>
            <a:ext cx="3836404" cy="365125"/>
          </a:xfrm>
        </p:spPr>
        <p:txBody>
          <a:bodyPr/>
          <a:lstStyle/>
          <a:p>
            <a:endParaRPr kumimoji="0" lang="en-US"/>
          </a:p>
        </p:txBody>
      </p:sp>
      <p:sp>
        <p:nvSpPr>
          <p:cNvPr id="6" name="Plassholder for lysbildenumm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317500" y="722313"/>
            <a:ext cx="8637588" cy="762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28613" y="1941513"/>
            <a:ext cx="4027487"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508500" y="1941513"/>
            <a:ext cx="4029075"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508500" y="4075113"/>
            <a:ext cx="4029075"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Rectangle 7"/>
          <p:cNvSpPr>
            <a:spLocks noGrp="1" noChangeArrowheads="1"/>
          </p:cNvSpPr>
          <p:nvPr>
            <p:ph type="dt" sz="half" idx="10"/>
          </p:nvPr>
        </p:nvSpPr>
        <p:spPr>
          <a:ln/>
        </p:spPr>
        <p:txBody>
          <a:bodyPr/>
          <a:lstStyle>
            <a:lvl1pPr>
              <a:defRPr/>
            </a:lvl1pPr>
          </a:lstStyle>
          <a:p>
            <a:pPr>
              <a:defRPr/>
            </a:pPr>
            <a:endParaRPr lang="en-GB"/>
          </a:p>
        </p:txBody>
      </p:sp>
      <p:sp>
        <p:nvSpPr>
          <p:cNvPr id="7" name="Rectangle 8"/>
          <p:cNvSpPr>
            <a:spLocks noGrp="1" noChangeArrowheads="1"/>
          </p:cNvSpPr>
          <p:nvPr>
            <p:ph type="ftr" sz="quarter" idx="11"/>
          </p:nvPr>
        </p:nvSpPr>
        <p:spPr>
          <a:ln/>
        </p:spPr>
        <p:txBody>
          <a:bodyPr/>
          <a:lstStyle>
            <a:lvl1pPr>
              <a:defRPr/>
            </a:lvl1pPr>
          </a:lstStyle>
          <a:p>
            <a:pPr>
              <a:defRPr/>
            </a:pPr>
            <a:endParaRPr lang="en-GB"/>
          </a:p>
        </p:txBody>
      </p:sp>
      <p:sp>
        <p:nvSpPr>
          <p:cNvPr id="8" name="Rectangle 9"/>
          <p:cNvSpPr>
            <a:spLocks noGrp="1" noChangeArrowheads="1"/>
          </p:cNvSpPr>
          <p:nvPr>
            <p:ph type="sldNum" sz="quarter" idx="12"/>
          </p:nvPr>
        </p:nvSpPr>
        <p:spPr>
          <a:ln/>
        </p:spPr>
        <p:txBody>
          <a:bodyPr/>
          <a:lstStyle>
            <a:lvl1pPr>
              <a:defRPr/>
            </a:lvl1pPr>
          </a:lstStyle>
          <a:p>
            <a:pPr>
              <a:defRPr/>
            </a:pPr>
            <a:fld id="{A6700B2D-2542-486D-9102-B7E4CA8F4DB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17500" y="722313"/>
            <a:ext cx="8637588" cy="762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28613" y="1941513"/>
            <a:ext cx="4027487"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508500" y="1941513"/>
            <a:ext cx="4029075"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C67120AE-F222-4032-B7DF-98C0A3238F28}"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tel og tekst over innhold">
    <p:spTree>
      <p:nvGrpSpPr>
        <p:cNvPr id="1" name=""/>
        <p:cNvGrpSpPr/>
        <p:nvPr/>
      </p:nvGrpSpPr>
      <p:grpSpPr>
        <a:xfrm>
          <a:off x="0" y="0"/>
          <a:ext cx="0" cy="0"/>
          <a:chOff x="0" y="0"/>
          <a:chExt cx="0" cy="0"/>
        </a:xfrm>
      </p:grpSpPr>
      <p:sp>
        <p:nvSpPr>
          <p:cNvPr id="2" name="Tittel 1"/>
          <p:cNvSpPr>
            <a:spLocks noGrp="1"/>
          </p:cNvSpPr>
          <p:nvPr>
            <p:ph type="title"/>
          </p:nvPr>
        </p:nvSpPr>
        <p:spPr>
          <a:xfrm>
            <a:off x="317500" y="722313"/>
            <a:ext cx="8637588" cy="762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28613" y="1941513"/>
            <a:ext cx="8208962"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328613" y="4075113"/>
            <a:ext cx="8208962"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7"/>
          <p:cNvSpPr>
            <a:spLocks noGrp="1" noChangeArrowheads="1"/>
          </p:cNvSpPr>
          <p:nvPr>
            <p:ph type="dt" sz="half" idx="10"/>
          </p:nvPr>
        </p:nvSpPr>
        <p:spPr>
          <a:ln/>
        </p:spPr>
        <p:txBody>
          <a:bodyPr/>
          <a:lstStyle>
            <a:lvl1pPr>
              <a:defRPr/>
            </a:lvl1pPr>
          </a:lstStyle>
          <a:p>
            <a:endParaRPr lang="en-GB"/>
          </a:p>
        </p:txBody>
      </p:sp>
      <p:sp>
        <p:nvSpPr>
          <p:cNvPr id="6" name="Rectangle 8"/>
          <p:cNvSpPr>
            <a:spLocks noGrp="1" noChangeArrowheads="1"/>
          </p:cNvSpPr>
          <p:nvPr>
            <p:ph type="ftr" sz="quarter" idx="11"/>
          </p:nvPr>
        </p:nvSpPr>
        <p:spPr>
          <a:ln/>
        </p:spPr>
        <p:txBody>
          <a:bodyPr/>
          <a:lstStyle>
            <a:lvl1pPr>
              <a:defRPr/>
            </a:lvl1pPr>
          </a:lstStyle>
          <a:p>
            <a:endParaRPr lang="en-GB"/>
          </a:p>
        </p:txBody>
      </p:sp>
      <p:sp>
        <p:nvSpPr>
          <p:cNvPr id="7" name="Rectangle 9"/>
          <p:cNvSpPr>
            <a:spLocks noGrp="1" noChangeArrowheads="1"/>
          </p:cNvSpPr>
          <p:nvPr>
            <p:ph type="sldNum" sz="quarter" idx="12"/>
          </p:nvPr>
        </p:nvSpPr>
        <p:spPr>
          <a:ln/>
        </p:spPr>
        <p:txBody>
          <a:bodyPr/>
          <a:lstStyle>
            <a:lvl1pPr>
              <a:defRPr/>
            </a:lvl1pPr>
          </a:lstStyle>
          <a:p>
            <a:fld id="{E1303B6F-5C4E-4F85-9045-426AE258DBAA}" type="slidenum">
              <a:rPr lang="en-GB" smtClean="0"/>
              <a:pPr/>
              <a:t>‹#›</a:t>
            </a:fld>
            <a:endParaRPr lang="en-GB"/>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55448"/>
            <a:ext cx="8229600" cy="1252728"/>
          </a:xfrm>
        </p:spPr>
        <p:txBody>
          <a:bodyPr/>
          <a:lstStyle>
            <a:extLst/>
          </a:lstStyle>
          <a:p>
            <a:r>
              <a:rPr kumimoji="0" lang="nb-NO" smtClean="0"/>
              <a:t>Klikk for å redigere tittelstil</a:t>
            </a:r>
            <a:endParaRPr kumimoji="0" lang="en-US"/>
          </a:p>
        </p:txBody>
      </p:sp>
      <p:sp>
        <p:nvSpPr>
          <p:cNvPr id="3" name="Plassholder for innhold 2"/>
          <p:cNvSpPr>
            <a:spLocks noGrp="1"/>
          </p:cNvSpPr>
          <p:nvPr>
            <p:ph idx="1"/>
          </p:nvPr>
        </p:nvSpPr>
        <p:spPr/>
        <p:txBody>
          <a:bodyPr/>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D7C3A134-F1C3-464B-BF47-54DC2DE08F52}" type="datetimeFigureOut">
              <a:rPr lang="en-US" smtClean="0"/>
              <a:pPr/>
              <a:t>8/25/2011</a:t>
            </a:fld>
            <a:endParaRPr lang="en-US"/>
          </a:p>
        </p:txBody>
      </p:sp>
      <p:sp>
        <p:nvSpPr>
          <p:cNvPr id="5" name="Plassholder for bunntekst 4"/>
          <p:cNvSpPr>
            <a:spLocks noGrp="1"/>
          </p:cNvSpPr>
          <p:nvPr>
            <p:ph type="ftr" sz="quarter" idx="11"/>
          </p:nvPr>
        </p:nvSpPr>
        <p:spPr/>
        <p:txBody>
          <a:bodyPr/>
          <a:lstStyle/>
          <a:p>
            <a:endParaRPr kumimoji="0" lang="en-US"/>
          </a:p>
        </p:txBody>
      </p:sp>
      <p:sp>
        <p:nvSpPr>
          <p:cNvPr id="6" name="Plassholder for lysbildenumm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bg>
      <p:bgRef idx="1002">
        <a:schemeClr val="bg2"/>
      </p:bgRef>
    </p:bg>
    <p:spTree>
      <p:nvGrpSpPr>
        <p:cNvPr id="1" name=""/>
        <p:cNvGrpSpPr/>
        <p:nvPr/>
      </p:nvGrpSpPr>
      <p:grpSpPr>
        <a:xfrm>
          <a:off x="0" y="0"/>
          <a:ext cx="0" cy="0"/>
          <a:chOff x="0" y="0"/>
          <a:chExt cx="0" cy="0"/>
        </a:xfrm>
      </p:grpSpPr>
      <p:sp>
        <p:nvSpPr>
          <p:cNvPr id="9" name="Rektangel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ktangel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nb-NO" smtClean="0"/>
              <a:t>Klikk for å redigere tittelstil</a:t>
            </a:r>
            <a:endParaRPr kumimoji="0" lang="en-US"/>
          </a:p>
        </p:txBody>
      </p:sp>
      <p:sp>
        <p:nvSpPr>
          <p:cNvPr id="3" name="Plassholder for teks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nb-NO" smtClean="0"/>
              <a:t>Klikk for å redigere tekststiler i malen</a:t>
            </a:r>
          </a:p>
        </p:txBody>
      </p:sp>
      <p:sp>
        <p:nvSpPr>
          <p:cNvPr id="4" name="Plassholder for dato 3"/>
          <p:cNvSpPr>
            <a:spLocks noGrp="1"/>
          </p:cNvSpPr>
          <p:nvPr>
            <p:ph type="dt" sz="half" idx="10"/>
          </p:nvPr>
        </p:nvSpPr>
        <p:spPr/>
        <p:txBody>
          <a:bodyPr/>
          <a:lstStyle/>
          <a:p>
            <a:fld id="{D7C3A134-F1C3-464B-BF47-54DC2DE08F52}" type="datetimeFigureOut">
              <a:rPr lang="en-US" smtClean="0"/>
              <a:pPr/>
              <a:t>8/25/2011</a:t>
            </a:fld>
            <a:endParaRPr lang="en-US"/>
          </a:p>
        </p:txBody>
      </p:sp>
      <p:sp>
        <p:nvSpPr>
          <p:cNvPr id="5" name="Plassholder for bunntekst 4"/>
          <p:cNvSpPr>
            <a:spLocks noGrp="1"/>
          </p:cNvSpPr>
          <p:nvPr>
            <p:ph type="ftr" sz="quarter" idx="11"/>
          </p:nvPr>
        </p:nvSpPr>
        <p:spPr/>
        <p:txBody>
          <a:bodyPr/>
          <a:lstStyle/>
          <a:p>
            <a:endParaRPr kumimoji="0" lang="en-US"/>
          </a:p>
        </p:txBody>
      </p:sp>
      <p:sp>
        <p:nvSpPr>
          <p:cNvPr id="6" name="Plassholder for lysbildenumm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kumimoji="0" lang="nb-NO" smtClean="0"/>
              <a:t>Klikk for å redigere tittelstil</a:t>
            </a:r>
            <a:endParaRPr kumimoji="0" lang="en-US"/>
          </a:p>
        </p:txBody>
      </p:sp>
      <p:sp>
        <p:nvSpPr>
          <p:cNvPr id="3" name="Plassholder for innhold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innhold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p>
            <a:fld id="{D7C3A134-F1C3-464B-BF47-54DC2DE08F52}" type="datetimeFigureOut">
              <a:rPr lang="en-US" smtClean="0"/>
              <a:pPr/>
              <a:t>8/25/2011</a:t>
            </a:fld>
            <a:endParaRPr lang="en-US"/>
          </a:p>
        </p:txBody>
      </p:sp>
      <p:sp>
        <p:nvSpPr>
          <p:cNvPr id="6" name="Plassholder for bunntekst 5"/>
          <p:cNvSpPr>
            <a:spLocks noGrp="1"/>
          </p:cNvSpPr>
          <p:nvPr>
            <p:ph type="ftr" sz="quarter" idx="11"/>
          </p:nvPr>
        </p:nvSpPr>
        <p:spPr/>
        <p:txBody>
          <a:bodyPr/>
          <a:lstStyle/>
          <a:p>
            <a:endParaRPr kumimoji="0" lang="en-US"/>
          </a:p>
        </p:txBody>
      </p:sp>
      <p:sp>
        <p:nvSpPr>
          <p:cNvPr id="7" name="Plassholder for lysbildenumm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extLst/>
          </a:lstStyle>
          <a:p>
            <a:r>
              <a:rPr kumimoji="0" lang="nb-NO" smtClean="0"/>
              <a:t>Klikk for å redigere tittelstil</a:t>
            </a:r>
            <a:endParaRPr kumimoji="0" lang="en-US"/>
          </a:p>
        </p:txBody>
      </p:sp>
      <p:sp>
        <p:nvSpPr>
          <p:cNvPr id="3" name="Plassholder for teks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b-NO" smtClean="0"/>
              <a:t>Klikk for å redigere tekststiler i malen</a:t>
            </a:r>
          </a:p>
        </p:txBody>
      </p:sp>
      <p:sp>
        <p:nvSpPr>
          <p:cNvPr id="4" name="Plassholder for innhold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teks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b-NO" smtClean="0"/>
              <a:t>Klikk for å redigere tekststiler i malen</a:t>
            </a:r>
          </a:p>
        </p:txBody>
      </p:sp>
      <p:sp>
        <p:nvSpPr>
          <p:cNvPr id="6" name="Plassholder for innhold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7" name="Plassholder for dato 6"/>
          <p:cNvSpPr>
            <a:spLocks noGrp="1"/>
          </p:cNvSpPr>
          <p:nvPr>
            <p:ph type="dt" sz="half" idx="10"/>
          </p:nvPr>
        </p:nvSpPr>
        <p:spPr/>
        <p:txBody>
          <a:bodyPr/>
          <a:lstStyle/>
          <a:p>
            <a:fld id="{D7C3A134-F1C3-464B-BF47-54DC2DE08F52}" type="datetimeFigureOut">
              <a:rPr lang="en-US" smtClean="0"/>
              <a:pPr/>
              <a:t>8/25/2011</a:t>
            </a:fld>
            <a:endParaRPr lang="en-US"/>
          </a:p>
        </p:txBody>
      </p:sp>
      <p:sp>
        <p:nvSpPr>
          <p:cNvPr id="8" name="Plassholder for bunntekst 7"/>
          <p:cNvSpPr>
            <a:spLocks noGrp="1"/>
          </p:cNvSpPr>
          <p:nvPr>
            <p:ph type="ftr" sz="quarter" idx="11"/>
          </p:nvPr>
        </p:nvSpPr>
        <p:spPr/>
        <p:txBody>
          <a:bodyPr/>
          <a:lstStyle/>
          <a:p>
            <a:endParaRPr kumimoji="0" lang="en-US"/>
          </a:p>
        </p:txBody>
      </p:sp>
      <p:sp>
        <p:nvSpPr>
          <p:cNvPr id="9" name="Plassholder for lysbildenumm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kumimoji="0" lang="nb-NO" smtClean="0"/>
              <a:t>Klikk for å redigere tittelstil</a:t>
            </a:r>
            <a:endParaRPr kumimoji="0" lang="en-US"/>
          </a:p>
        </p:txBody>
      </p:sp>
      <p:sp>
        <p:nvSpPr>
          <p:cNvPr id="3" name="Plassholder for dato 2"/>
          <p:cNvSpPr>
            <a:spLocks noGrp="1"/>
          </p:cNvSpPr>
          <p:nvPr>
            <p:ph type="dt" sz="half" idx="10"/>
          </p:nvPr>
        </p:nvSpPr>
        <p:spPr/>
        <p:txBody>
          <a:bodyPr/>
          <a:lstStyle/>
          <a:p>
            <a:fld id="{D7C3A134-F1C3-464B-BF47-54DC2DE08F52}" type="datetimeFigureOut">
              <a:rPr lang="en-US" smtClean="0"/>
              <a:pPr/>
              <a:t>8/25/2011</a:t>
            </a:fld>
            <a:endParaRPr lang="en-US"/>
          </a:p>
        </p:txBody>
      </p:sp>
      <p:sp>
        <p:nvSpPr>
          <p:cNvPr id="4" name="Plassholder for bunntekst 3"/>
          <p:cNvSpPr>
            <a:spLocks noGrp="1"/>
          </p:cNvSpPr>
          <p:nvPr>
            <p:ph type="ftr" sz="quarter" idx="11"/>
          </p:nvPr>
        </p:nvSpPr>
        <p:spPr/>
        <p:txBody>
          <a:bodyPr/>
          <a:lstStyle/>
          <a:p>
            <a:endParaRPr kumimoji="0" lang="en-US"/>
          </a:p>
        </p:txBody>
      </p:sp>
      <p:sp>
        <p:nvSpPr>
          <p:cNvPr id="5" name="Plassholder for lysbildenumm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7C3A134-F1C3-464B-BF47-54DC2DE08F52}" type="datetimeFigureOut">
              <a:rPr lang="en-US" smtClean="0"/>
              <a:pPr/>
              <a:t>8/25/2011</a:t>
            </a:fld>
            <a:endParaRPr lang="en-US"/>
          </a:p>
        </p:txBody>
      </p:sp>
      <p:sp>
        <p:nvSpPr>
          <p:cNvPr id="3" name="Plassholder for bunntekst 2"/>
          <p:cNvSpPr>
            <a:spLocks noGrp="1"/>
          </p:cNvSpPr>
          <p:nvPr>
            <p:ph type="ftr" sz="quarter" idx="11"/>
          </p:nvPr>
        </p:nvSpPr>
        <p:spPr/>
        <p:txBody>
          <a:bodyPr/>
          <a:lstStyle/>
          <a:p>
            <a:endParaRPr kumimoji="0" lang="en-US"/>
          </a:p>
        </p:txBody>
      </p:sp>
      <p:sp>
        <p:nvSpPr>
          <p:cNvPr id="4" name="Plassholder for lysbildenumm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nb-NO" smtClean="0"/>
              <a:t>Klikk for å redigere tittelstil</a:t>
            </a:r>
            <a:endParaRPr kumimoji="0" lang="en-US"/>
          </a:p>
        </p:txBody>
      </p:sp>
      <p:sp>
        <p:nvSpPr>
          <p:cNvPr id="3" name="Plassholder for innhold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teks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b-NO" smtClean="0"/>
              <a:t>Klikk for å redigere tekststiler i malen</a:t>
            </a:r>
          </a:p>
        </p:txBody>
      </p:sp>
      <p:sp>
        <p:nvSpPr>
          <p:cNvPr id="5" name="Plassholder for dato 4"/>
          <p:cNvSpPr>
            <a:spLocks noGrp="1"/>
          </p:cNvSpPr>
          <p:nvPr>
            <p:ph type="dt" sz="half" idx="10"/>
          </p:nvPr>
        </p:nvSpPr>
        <p:spPr/>
        <p:txBody>
          <a:bodyPr/>
          <a:lstStyle/>
          <a:p>
            <a:fld id="{D7C3A134-F1C3-464B-BF47-54DC2DE08F52}" type="datetimeFigureOut">
              <a:rPr lang="en-US" smtClean="0"/>
              <a:pPr/>
              <a:t>8/25/2011</a:t>
            </a:fld>
            <a:endParaRPr lang="en-US"/>
          </a:p>
        </p:txBody>
      </p:sp>
      <p:sp>
        <p:nvSpPr>
          <p:cNvPr id="6" name="Plassholder for bunntekst 5"/>
          <p:cNvSpPr>
            <a:spLocks noGrp="1"/>
          </p:cNvSpPr>
          <p:nvPr>
            <p:ph type="ftr" sz="quarter" idx="11"/>
          </p:nvPr>
        </p:nvSpPr>
        <p:spPr/>
        <p:txBody>
          <a:bodyPr/>
          <a:lstStyle/>
          <a:p>
            <a:endParaRPr kumimoji="0" lang="en-US"/>
          </a:p>
        </p:txBody>
      </p:sp>
      <p:sp>
        <p:nvSpPr>
          <p:cNvPr id="7" name="Plassholder for lysbildenumm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ktangel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ktangel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nb-NO" smtClean="0"/>
              <a:t>Klikk for å redigere tittelstil</a:t>
            </a:r>
            <a:endParaRPr kumimoji="0" lang="en-US"/>
          </a:p>
        </p:txBody>
      </p:sp>
      <p:sp>
        <p:nvSpPr>
          <p:cNvPr id="3" name="Plassholder for bild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nb-NO" smtClean="0"/>
              <a:t>Klikk ikonet for å legge til et bilde</a:t>
            </a:r>
            <a:endParaRPr kumimoji="0" lang="en-US" dirty="0"/>
          </a:p>
        </p:txBody>
      </p:sp>
      <p:sp>
        <p:nvSpPr>
          <p:cNvPr id="4" name="Plassholder for teks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b-NO" smtClean="0"/>
              <a:t>Klikk for å redigere tekststiler i malen</a:t>
            </a:r>
          </a:p>
        </p:txBody>
      </p:sp>
      <p:sp>
        <p:nvSpPr>
          <p:cNvPr id="5" name="Plassholder for dato 4"/>
          <p:cNvSpPr>
            <a:spLocks noGrp="1"/>
          </p:cNvSpPr>
          <p:nvPr>
            <p:ph type="dt" sz="half" idx="10"/>
          </p:nvPr>
        </p:nvSpPr>
        <p:spPr>
          <a:xfrm>
            <a:off x="164592" y="1170432"/>
            <a:ext cx="2523744" cy="201168"/>
          </a:xfrm>
        </p:spPr>
        <p:txBody>
          <a:bodyPr/>
          <a:lstStyle/>
          <a:p>
            <a:fld id="{D7C3A134-F1C3-464B-BF47-54DC2DE08F52}" type="datetimeFigureOut">
              <a:rPr lang="en-US" smtClean="0"/>
              <a:pPr/>
              <a:t>8/25/2011</a:t>
            </a:fld>
            <a:endParaRPr lang="en-US" dirty="0"/>
          </a:p>
        </p:txBody>
      </p:sp>
      <p:sp>
        <p:nvSpPr>
          <p:cNvPr id="11" name="Rektangel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ktangel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Plassholder for bunntekst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Plassholder for lysbildenumm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ktangel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Plassholder for tittel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nb-NO" smtClean="0"/>
              <a:t>Klikk for å redigere tittelstil</a:t>
            </a:r>
            <a:endParaRPr kumimoji="0" lang="en-US"/>
          </a:p>
        </p:txBody>
      </p:sp>
      <p:sp>
        <p:nvSpPr>
          <p:cNvPr id="3" name="Plassholder for teks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4" name="Plassholder for dato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8/25/2011</a:t>
            </a:fld>
            <a:endParaRPr lang="en-US" dirty="0"/>
          </a:p>
        </p:txBody>
      </p:sp>
      <p:sp>
        <p:nvSpPr>
          <p:cNvPr id="5" name="Plassholder for bunntekst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Plassholder for lysbildenumm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err="1" smtClean="0"/>
              <a:t>Complexity</a:t>
            </a:r>
            <a:r>
              <a:rPr lang="nb-NO" dirty="0" smtClean="0"/>
              <a:t>: </a:t>
            </a:r>
            <a:r>
              <a:rPr lang="nb-NO" i="1" dirty="0" err="1" smtClean="0">
                <a:latin typeface="Berlin Sans FB Demi" pitchFamily="34" charset="0"/>
              </a:rPr>
              <a:t>horror</a:t>
            </a:r>
            <a:r>
              <a:rPr lang="nb-NO" i="1" dirty="0" smtClean="0">
                <a:latin typeface="Berlin Sans FB Demi" pitchFamily="34" charset="0"/>
              </a:rPr>
              <a:t> </a:t>
            </a:r>
            <a:r>
              <a:rPr lang="nb-NO" i="1" dirty="0" err="1" smtClean="0">
                <a:latin typeface="Berlin Sans FB Demi" pitchFamily="34" charset="0"/>
              </a:rPr>
              <a:t>incertii</a:t>
            </a:r>
            <a:r>
              <a:rPr lang="nb-NO" dirty="0" smtClean="0"/>
              <a:t> or </a:t>
            </a:r>
            <a:r>
              <a:rPr lang="nb-NO" i="1" dirty="0" err="1" smtClean="0">
                <a:latin typeface="Berlin Sans FB Demi" pitchFamily="34" charset="0"/>
              </a:rPr>
              <a:t>gaudium</a:t>
            </a:r>
            <a:r>
              <a:rPr lang="nb-NO" i="1" dirty="0" smtClean="0">
                <a:latin typeface="Berlin Sans FB Demi" pitchFamily="34" charset="0"/>
              </a:rPr>
              <a:t> </a:t>
            </a:r>
            <a:r>
              <a:rPr lang="nb-NO" i="1" dirty="0" err="1" smtClean="0">
                <a:latin typeface="Berlin Sans FB Demi" pitchFamily="34" charset="0"/>
              </a:rPr>
              <a:t>novi</a:t>
            </a:r>
            <a:r>
              <a:rPr lang="nb-NO" dirty="0" smtClean="0"/>
              <a:t>?</a:t>
            </a:r>
            <a:endParaRPr lang="nb-NO" dirty="0"/>
          </a:p>
        </p:txBody>
      </p:sp>
      <p:sp>
        <p:nvSpPr>
          <p:cNvPr id="3" name="Undertittel 2"/>
          <p:cNvSpPr>
            <a:spLocks noGrp="1"/>
          </p:cNvSpPr>
          <p:nvPr>
            <p:ph type="subTitle" idx="1"/>
          </p:nvPr>
        </p:nvSpPr>
        <p:spPr/>
        <p:txBody>
          <a:bodyPr/>
          <a:lstStyle/>
          <a:p>
            <a:r>
              <a:rPr lang="nb-NO" sz="2800" dirty="0" smtClean="0"/>
              <a:t>Matthias Kaiser</a:t>
            </a:r>
            <a:endParaRPr lang="nb-NO" dirty="0" smtClean="0"/>
          </a:p>
          <a:p>
            <a:r>
              <a:rPr lang="en-GB" dirty="0" smtClean="0">
                <a:effectLst>
                  <a:outerShdw blurRad="38100" dist="38100" dir="2700000" algn="tl">
                    <a:srgbClr val="000000">
                      <a:alpha val="43137"/>
                    </a:srgbClr>
                  </a:outerShdw>
                </a:effectLst>
              </a:rPr>
              <a:t>Centre for the Study of the Sciences and Humanities, University of Bergen</a:t>
            </a:r>
            <a:endParaRPr lang="en-GB" sz="4000" dirty="0" smtClean="0">
              <a:effectLst>
                <a:outerShdw blurRad="38100" dist="38100" dir="2700000" algn="tl">
                  <a:srgbClr val="000000">
                    <a:alpha val="43137"/>
                  </a:srgbClr>
                </a:outerShdw>
              </a:effectLst>
            </a:endParaRPr>
          </a:p>
          <a:p>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vant"/>
          <p:cNvPicPr>
            <a:picLocks noChangeAspect="1" noChangeArrowheads="1"/>
          </p:cNvPicPr>
          <p:nvPr/>
        </p:nvPicPr>
        <p:blipFill>
          <a:blip r:embed="rId2" cstate="print"/>
          <a:srcRect/>
          <a:stretch>
            <a:fillRect/>
          </a:stretch>
        </p:blipFill>
        <p:spPr bwMode="auto">
          <a:xfrm>
            <a:off x="684213" y="765175"/>
            <a:ext cx="2047875" cy="2552700"/>
          </a:xfrm>
          <a:prstGeom prst="rect">
            <a:avLst/>
          </a:prstGeom>
          <a:noFill/>
          <a:ln w="9525">
            <a:noFill/>
            <a:miter lim="800000"/>
            <a:headEnd/>
            <a:tailEnd/>
          </a:ln>
        </p:spPr>
      </p:pic>
      <p:pic>
        <p:nvPicPr>
          <p:cNvPr id="38915" name="Picture 3" descr="apres"/>
          <p:cNvPicPr>
            <a:picLocks noChangeAspect="1" noChangeArrowheads="1"/>
          </p:cNvPicPr>
          <p:nvPr/>
        </p:nvPicPr>
        <p:blipFill>
          <a:blip r:embed="rId3" cstate="print"/>
          <a:srcRect/>
          <a:stretch>
            <a:fillRect/>
          </a:stretch>
        </p:blipFill>
        <p:spPr bwMode="auto">
          <a:xfrm>
            <a:off x="3276600" y="981075"/>
            <a:ext cx="2047875" cy="2552700"/>
          </a:xfrm>
          <a:prstGeom prst="rect">
            <a:avLst/>
          </a:prstGeom>
          <a:noFill/>
          <a:ln w="9525">
            <a:noFill/>
            <a:miter lim="800000"/>
            <a:headEnd/>
            <a:tailEnd/>
          </a:ln>
        </p:spPr>
      </p:pic>
      <p:pic>
        <p:nvPicPr>
          <p:cNvPr id="38916" name="Picture 4" descr="wegener evidence 2"/>
          <p:cNvPicPr>
            <a:picLocks noChangeAspect="1" noChangeArrowheads="1"/>
          </p:cNvPicPr>
          <p:nvPr/>
        </p:nvPicPr>
        <p:blipFill>
          <a:blip r:embed="rId4" cstate="print"/>
          <a:srcRect/>
          <a:stretch>
            <a:fillRect/>
          </a:stretch>
        </p:blipFill>
        <p:spPr bwMode="auto">
          <a:xfrm>
            <a:off x="6084888" y="981075"/>
            <a:ext cx="2000250" cy="2705100"/>
          </a:xfrm>
          <a:prstGeom prst="rect">
            <a:avLst/>
          </a:prstGeom>
          <a:noFill/>
          <a:ln w="9525">
            <a:noFill/>
            <a:miter lim="800000"/>
            <a:headEnd/>
            <a:tailEnd/>
          </a:ln>
        </p:spPr>
      </p:pic>
      <p:pic>
        <p:nvPicPr>
          <p:cNvPr id="38917" name="Picture 5" descr="wegener evidence"/>
          <p:cNvPicPr>
            <a:picLocks noChangeAspect="1" noChangeArrowheads="1"/>
          </p:cNvPicPr>
          <p:nvPr/>
        </p:nvPicPr>
        <p:blipFill>
          <a:blip r:embed="rId5" cstate="print"/>
          <a:srcRect/>
          <a:stretch>
            <a:fillRect/>
          </a:stretch>
        </p:blipFill>
        <p:spPr bwMode="auto">
          <a:xfrm>
            <a:off x="684213" y="3716338"/>
            <a:ext cx="3657600" cy="2114550"/>
          </a:xfrm>
          <a:prstGeom prst="rect">
            <a:avLst/>
          </a:prstGeom>
          <a:noFill/>
          <a:ln w="9525">
            <a:noFill/>
            <a:miter lim="800000"/>
            <a:headEnd/>
            <a:tailEnd/>
          </a:ln>
        </p:spPr>
      </p:pic>
      <p:pic>
        <p:nvPicPr>
          <p:cNvPr id="38918" name="Picture 6" descr="gondfoss wegeners evidence"/>
          <p:cNvPicPr>
            <a:picLocks noChangeAspect="1" noChangeArrowheads="1"/>
          </p:cNvPicPr>
          <p:nvPr/>
        </p:nvPicPr>
        <p:blipFill>
          <a:blip r:embed="rId6" cstate="print"/>
          <a:srcRect/>
          <a:stretch>
            <a:fillRect/>
          </a:stretch>
        </p:blipFill>
        <p:spPr bwMode="auto">
          <a:xfrm>
            <a:off x="4932363" y="4251325"/>
            <a:ext cx="3395662" cy="2606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860032" y="3429000"/>
            <a:ext cx="3600450" cy="28860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755576" y="404664"/>
            <a:ext cx="3619500"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aleomagnetism 01"/>
          <p:cNvPicPr>
            <a:picLocks noChangeAspect="1" noChangeArrowheads="1"/>
          </p:cNvPicPr>
          <p:nvPr/>
        </p:nvPicPr>
        <p:blipFill>
          <a:blip r:embed="rId2" cstate="print"/>
          <a:srcRect/>
          <a:stretch>
            <a:fillRect/>
          </a:stretch>
        </p:blipFill>
        <p:spPr bwMode="auto">
          <a:xfrm>
            <a:off x="755650" y="620713"/>
            <a:ext cx="2952750" cy="1870075"/>
          </a:xfrm>
          <a:prstGeom prst="rect">
            <a:avLst/>
          </a:prstGeom>
          <a:noFill/>
          <a:ln w="9525">
            <a:noFill/>
            <a:miter lim="800000"/>
            <a:headEnd/>
            <a:tailEnd/>
          </a:ln>
        </p:spPr>
      </p:pic>
      <p:pic>
        <p:nvPicPr>
          <p:cNvPr id="39939" name="Picture 3" descr="magnetitechiodi"/>
          <p:cNvPicPr>
            <a:picLocks noChangeAspect="1" noChangeArrowheads="1"/>
          </p:cNvPicPr>
          <p:nvPr/>
        </p:nvPicPr>
        <p:blipFill>
          <a:blip r:embed="rId3" cstate="print"/>
          <a:srcRect/>
          <a:stretch>
            <a:fillRect/>
          </a:stretch>
        </p:blipFill>
        <p:spPr bwMode="auto">
          <a:xfrm>
            <a:off x="4859338" y="620713"/>
            <a:ext cx="3495675" cy="2419350"/>
          </a:xfrm>
          <a:prstGeom prst="rect">
            <a:avLst/>
          </a:prstGeom>
          <a:noFill/>
          <a:ln w="9525">
            <a:noFill/>
            <a:miter lim="800000"/>
            <a:headEnd/>
            <a:tailEnd/>
          </a:ln>
        </p:spPr>
      </p:pic>
      <p:pic>
        <p:nvPicPr>
          <p:cNvPr id="39940" name="Picture 4" descr="polar wandering"/>
          <p:cNvPicPr>
            <a:picLocks noChangeAspect="1" noChangeArrowheads="1"/>
          </p:cNvPicPr>
          <p:nvPr/>
        </p:nvPicPr>
        <p:blipFill>
          <a:blip r:embed="rId4" cstate="print"/>
          <a:srcRect/>
          <a:stretch>
            <a:fillRect/>
          </a:stretch>
        </p:blipFill>
        <p:spPr bwMode="auto">
          <a:xfrm>
            <a:off x="1331913" y="2636838"/>
            <a:ext cx="2854325" cy="4221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agnetism sea floor"/>
          <p:cNvPicPr>
            <a:picLocks noChangeAspect="1" noChangeArrowheads="1"/>
          </p:cNvPicPr>
          <p:nvPr/>
        </p:nvPicPr>
        <p:blipFill>
          <a:blip r:embed="rId2" cstate="print"/>
          <a:srcRect/>
          <a:stretch>
            <a:fillRect/>
          </a:stretch>
        </p:blipFill>
        <p:spPr bwMode="auto">
          <a:xfrm>
            <a:off x="287338" y="476250"/>
            <a:ext cx="8856662" cy="5262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easuring sea fløoor magnetsm"/>
          <p:cNvPicPr>
            <a:picLocks noChangeAspect="1" noChangeArrowheads="1"/>
          </p:cNvPicPr>
          <p:nvPr/>
        </p:nvPicPr>
        <p:blipFill>
          <a:blip r:embed="rId2" cstate="print"/>
          <a:srcRect/>
          <a:stretch>
            <a:fillRect/>
          </a:stretch>
        </p:blipFill>
        <p:spPr bwMode="auto">
          <a:xfrm>
            <a:off x="3640138" y="2592388"/>
            <a:ext cx="1865312" cy="1673225"/>
          </a:xfrm>
          <a:prstGeom prst="rect">
            <a:avLst/>
          </a:prstGeom>
          <a:noFill/>
          <a:ln w="9525">
            <a:noFill/>
            <a:miter lim="800000"/>
            <a:headEnd/>
            <a:tailEnd/>
          </a:ln>
        </p:spPr>
      </p:pic>
      <p:pic>
        <p:nvPicPr>
          <p:cNvPr id="41987" name="Picture 3" descr="measuring sea fløoor magnetsm"/>
          <p:cNvPicPr>
            <a:picLocks noChangeAspect="1" noChangeArrowheads="1"/>
          </p:cNvPicPr>
          <p:nvPr/>
        </p:nvPicPr>
        <p:blipFill>
          <a:blip r:embed="rId3" cstate="print"/>
          <a:srcRect/>
          <a:stretch>
            <a:fillRect/>
          </a:stretch>
        </p:blipFill>
        <p:spPr bwMode="auto">
          <a:xfrm>
            <a:off x="827088" y="393700"/>
            <a:ext cx="7129462" cy="6396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measaure3"/>
          <p:cNvPicPr>
            <a:picLocks noChangeAspect="1" noChangeArrowheads="1"/>
          </p:cNvPicPr>
          <p:nvPr/>
        </p:nvPicPr>
        <p:blipFill>
          <a:blip r:embed="rId2" cstate="print"/>
          <a:srcRect/>
          <a:stretch>
            <a:fillRect/>
          </a:stretch>
        </p:blipFill>
        <p:spPr bwMode="auto">
          <a:xfrm>
            <a:off x="684213" y="333375"/>
            <a:ext cx="3563937" cy="4464050"/>
          </a:xfrm>
          <a:prstGeom prst="rect">
            <a:avLst/>
          </a:prstGeom>
          <a:noFill/>
          <a:ln w="9525">
            <a:noFill/>
            <a:miter lim="800000"/>
            <a:headEnd/>
            <a:tailEnd/>
          </a:ln>
        </p:spPr>
      </p:pic>
      <p:pic>
        <p:nvPicPr>
          <p:cNvPr id="43011" name="Picture 3" descr="measure 02"/>
          <p:cNvPicPr>
            <a:picLocks noChangeAspect="1" noChangeArrowheads="1"/>
          </p:cNvPicPr>
          <p:nvPr/>
        </p:nvPicPr>
        <p:blipFill>
          <a:blip r:embed="rId3" cstate="print"/>
          <a:srcRect/>
          <a:stretch>
            <a:fillRect/>
          </a:stretch>
        </p:blipFill>
        <p:spPr bwMode="auto">
          <a:xfrm>
            <a:off x="4478338" y="620713"/>
            <a:ext cx="4470400" cy="5605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easure sea floor 2"/>
          <p:cNvPicPr>
            <a:picLocks noChangeAspect="1" noChangeArrowheads="1"/>
          </p:cNvPicPr>
          <p:nvPr/>
        </p:nvPicPr>
        <p:blipFill>
          <a:blip r:embed="rId2" cstate="print"/>
          <a:srcRect/>
          <a:stretch>
            <a:fillRect/>
          </a:stretch>
        </p:blipFill>
        <p:spPr bwMode="auto">
          <a:xfrm>
            <a:off x="323850" y="0"/>
            <a:ext cx="6316663" cy="6575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eafloor"/>
          <p:cNvPicPr>
            <a:picLocks noChangeAspect="1" noChangeArrowheads="1"/>
          </p:cNvPicPr>
          <p:nvPr/>
        </p:nvPicPr>
        <p:blipFill>
          <a:blip r:embed="rId2" cstate="print"/>
          <a:srcRect/>
          <a:stretch>
            <a:fillRect/>
          </a:stretch>
        </p:blipFill>
        <p:spPr bwMode="auto">
          <a:xfrm>
            <a:off x="179388" y="333375"/>
            <a:ext cx="4824412" cy="4729163"/>
          </a:xfrm>
          <a:prstGeom prst="rect">
            <a:avLst/>
          </a:prstGeom>
          <a:noFill/>
          <a:ln w="9525">
            <a:noFill/>
            <a:miter lim="800000"/>
            <a:headEnd/>
            <a:tailEnd/>
          </a:ln>
        </p:spPr>
      </p:pic>
      <p:pic>
        <p:nvPicPr>
          <p:cNvPr id="45059" name="Picture 3" descr="mmapatrn"/>
          <p:cNvPicPr>
            <a:picLocks noChangeAspect="1" noChangeArrowheads="1"/>
          </p:cNvPicPr>
          <p:nvPr/>
        </p:nvPicPr>
        <p:blipFill>
          <a:blip r:embed="rId3" cstate="print"/>
          <a:srcRect/>
          <a:stretch>
            <a:fillRect/>
          </a:stretch>
        </p:blipFill>
        <p:spPr bwMode="auto">
          <a:xfrm>
            <a:off x="5435600" y="2876550"/>
            <a:ext cx="3579813" cy="2625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ltanin"/>
          <p:cNvPicPr>
            <a:picLocks noChangeAspect="1" noChangeArrowheads="1"/>
          </p:cNvPicPr>
          <p:nvPr/>
        </p:nvPicPr>
        <p:blipFill>
          <a:blip r:embed="rId2" cstate="print"/>
          <a:srcRect/>
          <a:stretch>
            <a:fillRect/>
          </a:stretch>
        </p:blipFill>
        <p:spPr bwMode="auto">
          <a:xfrm>
            <a:off x="250825" y="188913"/>
            <a:ext cx="4251325" cy="6669087"/>
          </a:xfrm>
          <a:prstGeom prst="rect">
            <a:avLst/>
          </a:prstGeom>
          <a:noFill/>
          <a:ln w="9525">
            <a:noFill/>
            <a:miter lim="800000"/>
            <a:headEnd/>
            <a:tailEnd/>
          </a:ln>
        </p:spPr>
      </p:pic>
      <p:pic>
        <p:nvPicPr>
          <p:cNvPr id="46083" name="Picture 3" descr="eltanin19"/>
          <p:cNvPicPr>
            <a:picLocks noChangeAspect="1" noChangeArrowheads="1"/>
          </p:cNvPicPr>
          <p:nvPr/>
        </p:nvPicPr>
        <p:blipFill>
          <a:blip r:embed="rId3" cstate="print"/>
          <a:srcRect/>
          <a:stretch>
            <a:fillRect/>
          </a:stretch>
        </p:blipFill>
        <p:spPr bwMode="auto">
          <a:xfrm>
            <a:off x="4675188" y="2565400"/>
            <a:ext cx="4468812" cy="4070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nb-NO" smtClean="0"/>
              <a:t>How I conceive of science:</a:t>
            </a:r>
          </a:p>
        </p:txBody>
      </p:sp>
      <p:sp>
        <p:nvSpPr>
          <p:cNvPr id="50179" name="Rectangle 3"/>
          <p:cNvSpPr>
            <a:spLocks noGrp="1" noChangeArrowheads="1"/>
          </p:cNvSpPr>
          <p:nvPr>
            <p:ph type="body" sz="half" idx="1"/>
          </p:nvPr>
        </p:nvSpPr>
        <p:spPr>
          <a:xfrm>
            <a:off x="328613" y="1941513"/>
            <a:ext cx="4029075" cy="4114800"/>
          </a:xfrm>
        </p:spPr>
        <p:txBody>
          <a:bodyPr/>
          <a:lstStyle/>
          <a:p>
            <a:pPr eaLnBrk="1" hangingPunct="1">
              <a:lnSpc>
                <a:spcPct val="80000"/>
              </a:lnSpc>
            </a:pPr>
            <a:r>
              <a:rPr lang="nb-NO" sz="2000" smtClean="0"/>
              <a:t>Not two, but three basic units:</a:t>
            </a:r>
            <a:br>
              <a:rPr lang="nb-NO" sz="2000" smtClean="0"/>
            </a:br>
            <a:r>
              <a:rPr lang="nb-NO" sz="2000" smtClean="0"/>
              <a:t>theories, phenomena, and data</a:t>
            </a:r>
          </a:p>
          <a:p>
            <a:pPr eaLnBrk="1" hangingPunct="1">
              <a:lnSpc>
                <a:spcPct val="80000"/>
              </a:lnSpc>
            </a:pPr>
            <a:r>
              <a:rPr lang="nb-NO" sz="2000" smtClean="0"/>
              <a:t>Theories are families of models</a:t>
            </a:r>
          </a:p>
          <a:p>
            <a:pPr eaLnBrk="1" hangingPunct="1">
              <a:lnSpc>
                <a:spcPct val="80000"/>
              </a:lnSpc>
            </a:pPr>
            <a:r>
              <a:rPr lang="nb-NO" sz="2000" smtClean="0"/>
              <a:t>Phenomena are the objects of theories</a:t>
            </a:r>
          </a:p>
          <a:p>
            <a:pPr eaLnBrk="1" hangingPunct="1">
              <a:lnSpc>
                <a:spcPct val="80000"/>
              </a:lnSpc>
            </a:pPr>
            <a:r>
              <a:rPr lang="nb-NO" sz="2000" smtClean="0"/>
              <a:t>Data are the foundation of phenomena</a:t>
            </a:r>
          </a:p>
          <a:p>
            <a:pPr eaLnBrk="1" hangingPunct="1">
              <a:lnSpc>
                <a:spcPct val="80000"/>
              </a:lnSpc>
            </a:pPr>
            <a:r>
              <a:rPr lang="nb-NO" sz="2000" smtClean="0"/>
              <a:t>Not deductive model of statements, but rather structural representation</a:t>
            </a:r>
          </a:p>
          <a:p>
            <a:pPr eaLnBrk="1" hangingPunct="1">
              <a:lnSpc>
                <a:spcPct val="80000"/>
              </a:lnSpc>
            </a:pPr>
            <a:r>
              <a:rPr lang="nb-NO" sz="2000" smtClean="0"/>
              <a:t>Has an ”inductive” step from data to phenomena</a:t>
            </a:r>
          </a:p>
          <a:p>
            <a:pPr eaLnBrk="1" hangingPunct="1">
              <a:lnSpc>
                <a:spcPct val="80000"/>
              </a:lnSpc>
            </a:pPr>
            <a:r>
              <a:rPr lang="nb-NO" sz="2000" smtClean="0"/>
              <a:t>Has a ”deductive” or subsumptive element from theory to phenomena.</a:t>
            </a:r>
          </a:p>
        </p:txBody>
      </p:sp>
      <p:sp>
        <p:nvSpPr>
          <p:cNvPr id="50180" name="Rectangle 4"/>
          <p:cNvSpPr>
            <a:spLocks noGrp="1" noChangeArrowheads="1"/>
          </p:cNvSpPr>
          <p:nvPr>
            <p:ph sz="half" idx="2"/>
          </p:nvPr>
        </p:nvSpPr>
        <p:spPr/>
        <p:txBody>
          <a:bodyPr/>
          <a:lstStyle/>
          <a:p>
            <a:pPr eaLnBrk="1" hangingPunct="1">
              <a:lnSpc>
                <a:spcPct val="80000"/>
              </a:lnSpc>
            </a:pPr>
            <a:endParaRPr lang="en-US" sz="2000" smtClean="0"/>
          </a:p>
        </p:txBody>
      </p:sp>
      <p:grpSp>
        <p:nvGrpSpPr>
          <p:cNvPr id="2" name="Group 5"/>
          <p:cNvGrpSpPr>
            <a:grpSpLocks noChangeAspect="1"/>
          </p:cNvGrpSpPr>
          <p:nvPr/>
        </p:nvGrpSpPr>
        <p:grpSpPr bwMode="auto">
          <a:xfrm>
            <a:off x="4429125" y="1385888"/>
            <a:ext cx="4714875" cy="5472112"/>
            <a:chOff x="1766" y="1448"/>
            <a:chExt cx="8064" cy="9360"/>
          </a:xfrm>
        </p:grpSpPr>
        <p:sp>
          <p:nvSpPr>
            <p:cNvPr id="50182" name="AutoShape 6"/>
            <p:cNvSpPr>
              <a:spLocks noChangeAspect="1" noChangeArrowheads="1"/>
            </p:cNvSpPr>
            <p:nvPr/>
          </p:nvSpPr>
          <p:spPr bwMode="auto">
            <a:xfrm>
              <a:off x="1766" y="1448"/>
              <a:ext cx="8064" cy="9360"/>
            </a:xfrm>
            <a:prstGeom prst="rect">
              <a:avLst/>
            </a:prstGeom>
            <a:solidFill>
              <a:srgbClr val="FFFF99"/>
            </a:solidFill>
            <a:ln w="9525">
              <a:noFill/>
              <a:miter lim="800000"/>
              <a:headEnd/>
              <a:tailEnd/>
            </a:ln>
          </p:spPr>
          <p:txBody>
            <a:bodyPr/>
            <a:lstStyle/>
            <a:p>
              <a:endParaRPr lang="nb-NO"/>
            </a:p>
          </p:txBody>
        </p:sp>
        <p:sp>
          <p:nvSpPr>
            <p:cNvPr id="50183" name="Oval 7"/>
            <p:cNvSpPr>
              <a:spLocks noChangeArrowheads="1"/>
            </p:cNvSpPr>
            <p:nvPr/>
          </p:nvSpPr>
          <p:spPr bwMode="auto">
            <a:xfrm>
              <a:off x="7238" y="4472"/>
              <a:ext cx="720" cy="720"/>
            </a:xfrm>
            <a:prstGeom prst="ellipse">
              <a:avLst/>
            </a:prstGeom>
            <a:solidFill>
              <a:srgbClr val="FFFF00"/>
            </a:solidFill>
            <a:ln w="9525">
              <a:solidFill>
                <a:srgbClr val="000000"/>
              </a:solidFill>
              <a:round/>
              <a:headEnd/>
              <a:tailEnd/>
            </a:ln>
          </p:spPr>
          <p:txBody>
            <a:bodyPr/>
            <a:lstStyle/>
            <a:p>
              <a:endParaRPr lang="nb-NO"/>
            </a:p>
          </p:txBody>
        </p:sp>
        <p:sp>
          <p:nvSpPr>
            <p:cNvPr id="50184" name="Oval 8"/>
            <p:cNvSpPr>
              <a:spLocks noChangeArrowheads="1"/>
            </p:cNvSpPr>
            <p:nvPr/>
          </p:nvSpPr>
          <p:spPr bwMode="auto">
            <a:xfrm>
              <a:off x="6374" y="4184"/>
              <a:ext cx="720" cy="720"/>
            </a:xfrm>
            <a:prstGeom prst="ellipse">
              <a:avLst/>
            </a:prstGeom>
            <a:solidFill>
              <a:srgbClr val="FFFF00"/>
            </a:solidFill>
            <a:ln w="9525">
              <a:solidFill>
                <a:srgbClr val="000000"/>
              </a:solidFill>
              <a:round/>
              <a:headEnd/>
              <a:tailEnd/>
            </a:ln>
          </p:spPr>
          <p:txBody>
            <a:bodyPr/>
            <a:lstStyle/>
            <a:p>
              <a:endParaRPr lang="nb-NO"/>
            </a:p>
          </p:txBody>
        </p:sp>
        <p:sp>
          <p:nvSpPr>
            <p:cNvPr id="50185" name="Oval 9"/>
            <p:cNvSpPr>
              <a:spLocks noChangeArrowheads="1"/>
            </p:cNvSpPr>
            <p:nvPr/>
          </p:nvSpPr>
          <p:spPr bwMode="auto">
            <a:xfrm>
              <a:off x="7670" y="3608"/>
              <a:ext cx="720" cy="720"/>
            </a:xfrm>
            <a:prstGeom prst="ellipse">
              <a:avLst/>
            </a:prstGeom>
            <a:solidFill>
              <a:srgbClr val="FFFF00"/>
            </a:solidFill>
            <a:ln w="9525">
              <a:solidFill>
                <a:srgbClr val="000000"/>
              </a:solidFill>
              <a:round/>
              <a:headEnd/>
              <a:tailEnd/>
            </a:ln>
          </p:spPr>
          <p:txBody>
            <a:bodyPr/>
            <a:lstStyle/>
            <a:p>
              <a:endParaRPr lang="nb-NO"/>
            </a:p>
          </p:txBody>
        </p:sp>
        <p:sp>
          <p:nvSpPr>
            <p:cNvPr id="50186" name="Oval 10"/>
            <p:cNvSpPr>
              <a:spLocks noChangeArrowheads="1"/>
            </p:cNvSpPr>
            <p:nvPr/>
          </p:nvSpPr>
          <p:spPr bwMode="auto">
            <a:xfrm>
              <a:off x="6950" y="2888"/>
              <a:ext cx="720" cy="720"/>
            </a:xfrm>
            <a:prstGeom prst="ellipse">
              <a:avLst/>
            </a:prstGeom>
            <a:solidFill>
              <a:srgbClr val="FFFF00"/>
            </a:solidFill>
            <a:ln w="9525">
              <a:solidFill>
                <a:srgbClr val="000000"/>
              </a:solidFill>
              <a:round/>
              <a:headEnd/>
              <a:tailEnd/>
            </a:ln>
          </p:spPr>
          <p:txBody>
            <a:bodyPr/>
            <a:lstStyle/>
            <a:p>
              <a:endParaRPr lang="nb-NO"/>
            </a:p>
          </p:txBody>
        </p:sp>
        <p:sp>
          <p:nvSpPr>
            <p:cNvPr id="50187" name="Oval 11"/>
            <p:cNvSpPr>
              <a:spLocks noChangeArrowheads="1"/>
            </p:cNvSpPr>
            <p:nvPr/>
          </p:nvSpPr>
          <p:spPr bwMode="auto">
            <a:xfrm>
              <a:off x="5942" y="3320"/>
              <a:ext cx="720" cy="720"/>
            </a:xfrm>
            <a:prstGeom prst="ellipse">
              <a:avLst/>
            </a:prstGeom>
            <a:solidFill>
              <a:srgbClr val="FFFF00"/>
            </a:solidFill>
            <a:ln w="9525">
              <a:solidFill>
                <a:srgbClr val="000000"/>
              </a:solidFill>
              <a:round/>
              <a:headEnd/>
              <a:tailEnd/>
            </a:ln>
          </p:spPr>
          <p:txBody>
            <a:bodyPr/>
            <a:lstStyle/>
            <a:p>
              <a:endParaRPr lang="nb-NO"/>
            </a:p>
          </p:txBody>
        </p:sp>
        <p:sp>
          <p:nvSpPr>
            <p:cNvPr id="50188" name="Line 12"/>
            <p:cNvSpPr>
              <a:spLocks noChangeShapeType="1"/>
            </p:cNvSpPr>
            <p:nvPr/>
          </p:nvSpPr>
          <p:spPr bwMode="auto">
            <a:xfrm>
              <a:off x="6374" y="4040"/>
              <a:ext cx="144" cy="288"/>
            </a:xfrm>
            <a:prstGeom prst="line">
              <a:avLst/>
            </a:prstGeom>
            <a:noFill/>
            <a:ln w="9525">
              <a:solidFill>
                <a:srgbClr val="000000"/>
              </a:solidFill>
              <a:round/>
              <a:headEnd/>
              <a:tailEnd/>
            </a:ln>
          </p:spPr>
          <p:txBody>
            <a:bodyPr/>
            <a:lstStyle/>
            <a:p>
              <a:endParaRPr lang="nb-NO"/>
            </a:p>
          </p:txBody>
        </p:sp>
        <p:sp>
          <p:nvSpPr>
            <p:cNvPr id="50189" name="Line 13"/>
            <p:cNvSpPr>
              <a:spLocks noChangeShapeType="1"/>
            </p:cNvSpPr>
            <p:nvPr/>
          </p:nvSpPr>
          <p:spPr bwMode="auto">
            <a:xfrm>
              <a:off x="6950" y="4616"/>
              <a:ext cx="432" cy="144"/>
            </a:xfrm>
            <a:prstGeom prst="line">
              <a:avLst/>
            </a:prstGeom>
            <a:noFill/>
            <a:ln w="9525">
              <a:solidFill>
                <a:srgbClr val="000000"/>
              </a:solidFill>
              <a:round/>
              <a:headEnd/>
              <a:tailEnd/>
            </a:ln>
          </p:spPr>
          <p:txBody>
            <a:bodyPr/>
            <a:lstStyle/>
            <a:p>
              <a:endParaRPr lang="nb-NO"/>
            </a:p>
          </p:txBody>
        </p:sp>
        <p:sp>
          <p:nvSpPr>
            <p:cNvPr id="50190" name="Line 14"/>
            <p:cNvSpPr>
              <a:spLocks noChangeShapeType="1"/>
            </p:cNvSpPr>
            <p:nvPr/>
          </p:nvSpPr>
          <p:spPr bwMode="auto">
            <a:xfrm flipH="1">
              <a:off x="7814" y="4328"/>
              <a:ext cx="144" cy="288"/>
            </a:xfrm>
            <a:prstGeom prst="line">
              <a:avLst/>
            </a:prstGeom>
            <a:noFill/>
            <a:ln w="9525">
              <a:solidFill>
                <a:srgbClr val="000000"/>
              </a:solidFill>
              <a:round/>
              <a:headEnd/>
              <a:tailEnd/>
            </a:ln>
          </p:spPr>
          <p:txBody>
            <a:bodyPr/>
            <a:lstStyle/>
            <a:p>
              <a:endParaRPr lang="nb-NO"/>
            </a:p>
          </p:txBody>
        </p:sp>
        <p:sp>
          <p:nvSpPr>
            <p:cNvPr id="50191" name="Line 15"/>
            <p:cNvSpPr>
              <a:spLocks noChangeShapeType="1"/>
            </p:cNvSpPr>
            <p:nvPr/>
          </p:nvSpPr>
          <p:spPr bwMode="auto">
            <a:xfrm>
              <a:off x="7526" y="3464"/>
              <a:ext cx="288" cy="288"/>
            </a:xfrm>
            <a:prstGeom prst="line">
              <a:avLst/>
            </a:prstGeom>
            <a:noFill/>
            <a:ln w="9525">
              <a:solidFill>
                <a:srgbClr val="000000"/>
              </a:solidFill>
              <a:round/>
              <a:headEnd/>
              <a:tailEnd/>
            </a:ln>
          </p:spPr>
          <p:txBody>
            <a:bodyPr/>
            <a:lstStyle/>
            <a:p>
              <a:endParaRPr lang="nb-NO"/>
            </a:p>
          </p:txBody>
        </p:sp>
        <p:sp>
          <p:nvSpPr>
            <p:cNvPr id="50192" name="Line 16"/>
            <p:cNvSpPr>
              <a:spLocks noChangeShapeType="1"/>
            </p:cNvSpPr>
            <p:nvPr/>
          </p:nvSpPr>
          <p:spPr bwMode="auto">
            <a:xfrm flipV="1">
              <a:off x="6518" y="3320"/>
              <a:ext cx="432" cy="144"/>
            </a:xfrm>
            <a:prstGeom prst="line">
              <a:avLst/>
            </a:prstGeom>
            <a:noFill/>
            <a:ln w="9525">
              <a:solidFill>
                <a:srgbClr val="000000"/>
              </a:solidFill>
              <a:round/>
              <a:headEnd/>
              <a:tailEnd/>
            </a:ln>
          </p:spPr>
          <p:txBody>
            <a:bodyPr/>
            <a:lstStyle/>
            <a:p>
              <a:endParaRPr lang="nb-NO"/>
            </a:p>
          </p:txBody>
        </p:sp>
        <p:sp>
          <p:nvSpPr>
            <p:cNvPr id="50193" name="Line 17"/>
            <p:cNvSpPr>
              <a:spLocks noChangeShapeType="1"/>
            </p:cNvSpPr>
            <p:nvPr/>
          </p:nvSpPr>
          <p:spPr bwMode="auto">
            <a:xfrm flipH="1">
              <a:off x="6950" y="3608"/>
              <a:ext cx="144" cy="576"/>
            </a:xfrm>
            <a:prstGeom prst="line">
              <a:avLst/>
            </a:prstGeom>
            <a:noFill/>
            <a:ln w="9525">
              <a:solidFill>
                <a:srgbClr val="000000"/>
              </a:solidFill>
              <a:round/>
              <a:headEnd/>
              <a:tailEnd/>
            </a:ln>
          </p:spPr>
          <p:txBody>
            <a:bodyPr/>
            <a:lstStyle/>
            <a:p>
              <a:endParaRPr lang="nb-NO"/>
            </a:p>
          </p:txBody>
        </p:sp>
        <p:sp>
          <p:nvSpPr>
            <p:cNvPr id="50194" name="Line 18"/>
            <p:cNvSpPr>
              <a:spLocks noChangeShapeType="1"/>
            </p:cNvSpPr>
            <p:nvPr/>
          </p:nvSpPr>
          <p:spPr bwMode="auto">
            <a:xfrm>
              <a:off x="6662" y="3752"/>
              <a:ext cx="1008" cy="144"/>
            </a:xfrm>
            <a:prstGeom prst="line">
              <a:avLst/>
            </a:prstGeom>
            <a:noFill/>
            <a:ln w="9525">
              <a:solidFill>
                <a:srgbClr val="000000"/>
              </a:solidFill>
              <a:round/>
              <a:headEnd/>
              <a:tailEnd/>
            </a:ln>
          </p:spPr>
          <p:txBody>
            <a:bodyPr/>
            <a:lstStyle/>
            <a:p>
              <a:endParaRPr lang="nb-NO"/>
            </a:p>
          </p:txBody>
        </p:sp>
        <p:sp>
          <p:nvSpPr>
            <p:cNvPr id="50195" name="Line 19"/>
            <p:cNvSpPr>
              <a:spLocks noChangeShapeType="1"/>
            </p:cNvSpPr>
            <p:nvPr/>
          </p:nvSpPr>
          <p:spPr bwMode="auto">
            <a:xfrm>
              <a:off x="7238" y="3608"/>
              <a:ext cx="144" cy="864"/>
            </a:xfrm>
            <a:prstGeom prst="line">
              <a:avLst/>
            </a:prstGeom>
            <a:noFill/>
            <a:ln w="9525">
              <a:solidFill>
                <a:srgbClr val="000000"/>
              </a:solidFill>
              <a:round/>
              <a:headEnd/>
              <a:tailEnd/>
            </a:ln>
          </p:spPr>
          <p:txBody>
            <a:bodyPr/>
            <a:lstStyle/>
            <a:p>
              <a:endParaRPr lang="nb-NO"/>
            </a:p>
          </p:txBody>
        </p:sp>
        <p:sp>
          <p:nvSpPr>
            <p:cNvPr id="50196" name="Line 20"/>
            <p:cNvSpPr>
              <a:spLocks noChangeShapeType="1"/>
            </p:cNvSpPr>
            <p:nvPr/>
          </p:nvSpPr>
          <p:spPr bwMode="auto">
            <a:xfrm>
              <a:off x="7526" y="4904"/>
              <a:ext cx="0" cy="0"/>
            </a:xfrm>
            <a:prstGeom prst="line">
              <a:avLst/>
            </a:prstGeom>
            <a:noFill/>
            <a:ln w="9525">
              <a:solidFill>
                <a:srgbClr val="000000"/>
              </a:solidFill>
              <a:round/>
              <a:headEnd/>
              <a:tailEnd/>
            </a:ln>
          </p:spPr>
          <p:txBody>
            <a:bodyPr/>
            <a:lstStyle/>
            <a:p>
              <a:endParaRPr lang="nb-NO"/>
            </a:p>
          </p:txBody>
        </p:sp>
        <p:sp>
          <p:nvSpPr>
            <p:cNvPr id="50197" name="WordArt 21"/>
            <p:cNvSpPr>
              <a:spLocks noChangeArrowheads="1" noChangeShapeType="1" noTextEdit="1"/>
            </p:cNvSpPr>
            <p:nvPr/>
          </p:nvSpPr>
          <p:spPr bwMode="auto">
            <a:xfrm>
              <a:off x="5942" y="3752"/>
              <a:ext cx="2076" cy="456"/>
            </a:xfrm>
            <a:prstGeom prst="rect">
              <a:avLst/>
            </a:prstGeom>
          </p:spPr>
          <p:txBody>
            <a:bodyPr wrap="none" fromWordArt="1">
              <a:prstTxWarp prst="textPlain">
                <a:avLst>
                  <a:gd name="adj" fmla="val 50000"/>
                </a:avLst>
              </a:prstTxWarp>
            </a:bodyPr>
            <a:lstStyle/>
            <a:p>
              <a:pPr algn="ctr"/>
              <a:r>
                <a:rPr lang="nb-NO"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Phenomena</a:t>
              </a:r>
            </a:p>
          </p:txBody>
        </p:sp>
        <p:sp>
          <p:nvSpPr>
            <p:cNvPr id="50198" name="Freeform 22"/>
            <p:cNvSpPr>
              <a:spLocks/>
            </p:cNvSpPr>
            <p:nvPr/>
          </p:nvSpPr>
          <p:spPr bwMode="auto">
            <a:xfrm>
              <a:off x="5016" y="7884"/>
              <a:ext cx="4155" cy="1896"/>
            </a:xfrm>
            <a:custGeom>
              <a:avLst/>
              <a:gdLst>
                <a:gd name="T0" fmla="*/ 2397 w 5194"/>
                <a:gd name="T1" fmla="*/ 154 h 2370"/>
                <a:gd name="T2" fmla="*/ 2551 w 5194"/>
                <a:gd name="T3" fmla="*/ 369 h 2370"/>
                <a:gd name="T4" fmla="*/ 2613 w 5194"/>
                <a:gd name="T5" fmla="*/ 461 h 2370"/>
                <a:gd name="T6" fmla="*/ 2659 w 5194"/>
                <a:gd name="T7" fmla="*/ 630 h 2370"/>
                <a:gd name="T8" fmla="*/ 2536 w 5194"/>
                <a:gd name="T9" fmla="*/ 706 h 2370"/>
                <a:gd name="T10" fmla="*/ 2536 w 5194"/>
                <a:gd name="T11" fmla="*/ 753 h 2370"/>
                <a:gd name="T12" fmla="*/ 2444 w 5194"/>
                <a:gd name="T13" fmla="*/ 891 h 2370"/>
                <a:gd name="T14" fmla="*/ 1906 w 5194"/>
                <a:gd name="T15" fmla="*/ 1075 h 2370"/>
                <a:gd name="T16" fmla="*/ 1706 w 5194"/>
                <a:gd name="T17" fmla="*/ 1198 h 2370"/>
                <a:gd name="T18" fmla="*/ 1599 w 5194"/>
                <a:gd name="T19" fmla="*/ 1014 h 2370"/>
                <a:gd name="T20" fmla="*/ 1400 w 5194"/>
                <a:gd name="T21" fmla="*/ 1060 h 2370"/>
                <a:gd name="T22" fmla="*/ 1277 w 5194"/>
                <a:gd name="T23" fmla="*/ 968 h 2370"/>
                <a:gd name="T24" fmla="*/ 1108 w 5194"/>
                <a:gd name="T25" fmla="*/ 860 h 2370"/>
                <a:gd name="T26" fmla="*/ 1016 w 5194"/>
                <a:gd name="T27" fmla="*/ 983 h 2370"/>
                <a:gd name="T28" fmla="*/ 693 w 5194"/>
                <a:gd name="T29" fmla="*/ 922 h 2370"/>
                <a:gd name="T30" fmla="*/ 539 w 5194"/>
                <a:gd name="T31" fmla="*/ 922 h 2370"/>
                <a:gd name="T32" fmla="*/ 340 w 5194"/>
                <a:gd name="T33" fmla="*/ 875 h 2370"/>
                <a:gd name="T34" fmla="*/ 263 w 5194"/>
                <a:gd name="T35" fmla="*/ 768 h 2370"/>
                <a:gd name="T36" fmla="*/ 232 w 5194"/>
                <a:gd name="T37" fmla="*/ 706 h 2370"/>
                <a:gd name="T38" fmla="*/ 155 w 5194"/>
                <a:gd name="T39" fmla="*/ 798 h 2370"/>
                <a:gd name="T40" fmla="*/ 110 w 5194"/>
                <a:gd name="T41" fmla="*/ 599 h 2370"/>
                <a:gd name="T42" fmla="*/ 2 w 5194"/>
                <a:gd name="T43" fmla="*/ 507 h 2370"/>
                <a:gd name="T44" fmla="*/ 232 w 5194"/>
                <a:gd name="T45" fmla="*/ 338 h 2370"/>
                <a:gd name="T46" fmla="*/ 386 w 5194"/>
                <a:gd name="T47" fmla="*/ 200 h 2370"/>
                <a:gd name="T48" fmla="*/ 447 w 5194"/>
                <a:gd name="T49" fmla="*/ 246 h 2370"/>
                <a:gd name="T50" fmla="*/ 601 w 5194"/>
                <a:gd name="T51" fmla="*/ 200 h 2370"/>
                <a:gd name="T52" fmla="*/ 754 w 5194"/>
                <a:gd name="T53" fmla="*/ 169 h 2370"/>
                <a:gd name="T54" fmla="*/ 893 w 5194"/>
                <a:gd name="T55" fmla="*/ 169 h 2370"/>
                <a:gd name="T56" fmla="*/ 985 w 5194"/>
                <a:gd name="T57" fmla="*/ 123 h 2370"/>
                <a:gd name="T58" fmla="*/ 1138 w 5194"/>
                <a:gd name="T59" fmla="*/ 15 h 2370"/>
                <a:gd name="T60" fmla="*/ 1262 w 5194"/>
                <a:gd name="T61" fmla="*/ 77 h 2370"/>
                <a:gd name="T62" fmla="*/ 1446 w 5194"/>
                <a:gd name="T63" fmla="*/ 0 h 2370"/>
                <a:gd name="T64" fmla="*/ 1492 w 5194"/>
                <a:gd name="T65" fmla="*/ 92 h 2370"/>
                <a:gd name="T66" fmla="*/ 1676 w 5194"/>
                <a:gd name="T67" fmla="*/ 77 h 2370"/>
                <a:gd name="T68" fmla="*/ 1860 w 5194"/>
                <a:gd name="T69" fmla="*/ 169 h 2370"/>
                <a:gd name="T70" fmla="*/ 2045 w 5194"/>
                <a:gd name="T71" fmla="*/ 246 h 2370"/>
                <a:gd name="T72" fmla="*/ 2152 w 5194"/>
                <a:gd name="T73" fmla="*/ 338 h 2370"/>
                <a:gd name="T74" fmla="*/ 2275 w 5194"/>
                <a:gd name="T75" fmla="*/ 230 h 2370"/>
                <a:gd name="T76" fmla="*/ 2382 w 5194"/>
                <a:gd name="T77" fmla="*/ 200 h 23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94"/>
                <a:gd name="T118" fmla="*/ 0 h 2370"/>
                <a:gd name="T119" fmla="*/ 5194 w 5194"/>
                <a:gd name="T120" fmla="*/ 2370 h 23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94" h="2370">
                  <a:moveTo>
                    <a:pt x="4578" y="235"/>
                  </a:moveTo>
                  <a:cubicBezTo>
                    <a:pt x="4613" y="257"/>
                    <a:pt x="4654" y="272"/>
                    <a:pt x="4684" y="300"/>
                  </a:cubicBezTo>
                  <a:cubicBezTo>
                    <a:pt x="4769" y="379"/>
                    <a:pt x="4788" y="512"/>
                    <a:pt x="4864" y="600"/>
                  </a:cubicBezTo>
                  <a:cubicBezTo>
                    <a:pt x="4901" y="643"/>
                    <a:pt x="4944" y="680"/>
                    <a:pt x="4984" y="720"/>
                  </a:cubicBezTo>
                  <a:cubicBezTo>
                    <a:pt x="4994" y="750"/>
                    <a:pt x="4996" y="784"/>
                    <a:pt x="5014" y="810"/>
                  </a:cubicBezTo>
                  <a:cubicBezTo>
                    <a:pt x="5038" y="845"/>
                    <a:pt x="5085" y="862"/>
                    <a:pt x="5104" y="900"/>
                  </a:cubicBezTo>
                  <a:cubicBezTo>
                    <a:pt x="5127" y="946"/>
                    <a:pt x="5121" y="1001"/>
                    <a:pt x="5134" y="1050"/>
                  </a:cubicBezTo>
                  <a:cubicBezTo>
                    <a:pt x="5151" y="1111"/>
                    <a:pt x="5194" y="1230"/>
                    <a:pt x="5194" y="1230"/>
                  </a:cubicBezTo>
                  <a:cubicBezTo>
                    <a:pt x="5134" y="1250"/>
                    <a:pt x="5074" y="1270"/>
                    <a:pt x="5014" y="1290"/>
                  </a:cubicBezTo>
                  <a:cubicBezTo>
                    <a:pt x="4980" y="1301"/>
                    <a:pt x="4979" y="1355"/>
                    <a:pt x="4954" y="1380"/>
                  </a:cubicBezTo>
                  <a:cubicBezTo>
                    <a:pt x="4929" y="1405"/>
                    <a:pt x="4894" y="1420"/>
                    <a:pt x="4864" y="1440"/>
                  </a:cubicBezTo>
                  <a:cubicBezTo>
                    <a:pt x="4894" y="1450"/>
                    <a:pt x="4940" y="1442"/>
                    <a:pt x="4954" y="1470"/>
                  </a:cubicBezTo>
                  <a:cubicBezTo>
                    <a:pt x="4990" y="1542"/>
                    <a:pt x="4862" y="1601"/>
                    <a:pt x="4834" y="1620"/>
                  </a:cubicBezTo>
                  <a:cubicBezTo>
                    <a:pt x="4814" y="1660"/>
                    <a:pt x="4803" y="1706"/>
                    <a:pt x="4774" y="1740"/>
                  </a:cubicBezTo>
                  <a:cubicBezTo>
                    <a:pt x="4615" y="1922"/>
                    <a:pt x="4363" y="1997"/>
                    <a:pt x="4144" y="2070"/>
                  </a:cubicBezTo>
                  <a:cubicBezTo>
                    <a:pt x="4011" y="2114"/>
                    <a:pt x="3864" y="2090"/>
                    <a:pt x="3724" y="2100"/>
                  </a:cubicBezTo>
                  <a:cubicBezTo>
                    <a:pt x="3636" y="2246"/>
                    <a:pt x="3617" y="2316"/>
                    <a:pt x="3454" y="2370"/>
                  </a:cubicBezTo>
                  <a:cubicBezTo>
                    <a:pt x="3414" y="2360"/>
                    <a:pt x="3370" y="2360"/>
                    <a:pt x="3334" y="2340"/>
                  </a:cubicBezTo>
                  <a:cubicBezTo>
                    <a:pt x="3182" y="2253"/>
                    <a:pt x="3283" y="2219"/>
                    <a:pt x="3184" y="2070"/>
                  </a:cubicBezTo>
                  <a:cubicBezTo>
                    <a:pt x="3164" y="2040"/>
                    <a:pt x="3144" y="2010"/>
                    <a:pt x="3124" y="1980"/>
                  </a:cubicBezTo>
                  <a:cubicBezTo>
                    <a:pt x="3036" y="2112"/>
                    <a:pt x="3008" y="2121"/>
                    <a:pt x="2854" y="2160"/>
                  </a:cubicBezTo>
                  <a:cubicBezTo>
                    <a:pt x="2814" y="2130"/>
                    <a:pt x="2776" y="2096"/>
                    <a:pt x="2734" y="2070"/>
                  </a:cubicBezTo>
                  <a:cubicBezTo>
                    <a:pt x="2696" y="2046"/>
                    <a:pt x="2650" y="2037"/>
                    <a:pt x="2614" y="2010"/>
                  </a:cubicBezTo>
                  <a:cubicBezTo>
                    <a:pt x="2569" y="1976"/>
                    <a:pt x="2534" y="1930"/>
                    <a:pt x="2494" y="1890"/>
                  </a:cubicBezTo>
                  <a:cubicBezTo>
                    <a:pt x="2442" y="1760"/>
                    <a:pt x="2391" y="1646"/>
                    <a:pt x="2314" y="1530"/>
                  </a:cubicBezTo>
                  <a:cubicBezTo>
                    <a:pt x="2224" y="1590"/>
                    <a:pt x="2214" y="1580"/>
                    <a:pt x="2164" y="1680"/>
                  </a:cubicBezTo>
                  <a:cubicBezTo>
                    <a:pt x="2115" y="1778"/>
                    <a:pt x="2160" y="1774"/>
                    <a:pt x="2074" y="1860"/>
                  </a:cubicBezTo>
                  <a:cubicBezTo>
                    <a:pt x="2049" y="1885"/>
                    <a:pt x="2014" y="1900"/>
                    <a:pt x="1984" y="1920"/>
                  </a:cubicBezTo>
                  <a:cubicBezTo>
                    <a:pt x="1728" y="1835"/>
                    <a:pt x="2121" y="1958"/>
                    <a:pt x="1534" y="1860"/>
                  </a:cubicBezTo>
                  <a:cubicBezTo>
                    <a:pt x="1472" y="1850"/>
                    <a:pt x="1354" y="1800"/>
                    <a:pt x="1354" y="1800"/>
                  </a:cubicBezTo>
                  <a:cubicBezTo>
                    <a:pt x="1041" y="2113"/>
                    <a:pt x="1245" y="2012"/>
                    <a:pt x="1144" y="1860"/>
                  </a:cubicBezTo>
                  <a:cubicBezTo>
                    <a:pt x="1124" y="1830"/>
                    <a:pt x="1089" y="1808"/>
                    <a:pt x="1054" y="1800"/>
                  </a:cubicBezTo>
                  <a:cubicBezTo>
                    <a:pt x="956" y="1777"/>
                    <a:pt x="854" y="1780"/>
                    <a:pt x="754" y="1770"/>
                  </a:cubicBezTo>
                  <a:cubicBezTo>
                    <a:pt x="724" y="1750"/>
                    <a:pt x="696" y="1726"/>
                    <a:pt x="664" y="1710"/>
                  </a:cubicBezTo>
                  <a:cubicBezTo>
                    <a:pt x="636" y="1696"/>
                    <a:pt x="592" y="1706"/>
                    <a:pt x="574" y="1680"/>
                  </a:cubicBezTo>
                  <a:cubicBezTo>
                    <a:pt x="537" y="1629"/>
                    <a:pt x="514" y="1500"/>
                    <a:pt x="514" y="1500"/>
                  </a:cubicBezTo>
                  <a:cubicBezTo>
                    <a:pt x="484" y="1520"/>
                    <a:pt x="459" y="1569"/>
                    <a:pt x="424" y="1560"/>
                  </a:cubicBezTo>
                  <a:cubicBezTo>
                    <a:pt x="318" y="1533"/>
                    <a:pt x="451" y="1385"/>
                    <a:pt x="454" y="1380"/>
                  </a:cubicBezTo>
                  <a:cubicBezTo>
                    <a:pt x="474" y="1410"/>
                    <a:pt x="594" y="1543"/>
                    <a:pt x="484" y="1590"/>
                  </a:cubicBezTo>
                  <a:cubicBezTo>
                    <a:pt x="428" y="1614"/>
                    <a:pt x="364" y="1570"/>
                    <a:pt x="304" y="1560"/>
                  </a:cubicBezTo>
                  <a:cubicBezTo>
                    <a:pt x="284" y="1500"/>
                    <a:pt x="264" y="1440"/>
                    <a:pt x="244" y="1380"/>
                  </a:cubicBezTo>
                  <a:cubicBezTo>
                    <a:pt x="222" y="1313"/>
                    <a:pt x="243" y="1235"/>
                    <a:pt x="214" y="1170"/>
                  </a:cubicBezTo>
                  <a:cubicBezTo>
                    <a:pt x="194" y="1124"/>
                    <a:pt x="74" y="1093"/>
                    <a:pt x="34" y="1080"/>
                  </a:cubicBezTo>
                  <a:cubicBezTo>
                    <a:pt x="24" y="1050"/>
                    <a:pt x="0" y="1021"/>
                    <a:pt x="4" y="990"/>
                  </a:cubicBezTo>
                  <a:cubicBezTo>
                    <a:pt x="20" y="876"/>
                    <a:pt x="176" y="763"/>
                    <a:pt x="274" y="720"/>
                  </a:cubicBezTo>
                  <a:cubicBezTo>
                    <a:pt x="332" y="694"/>
                    <a:pt x="454" y="660"/>
                    <a:pt x="454" y="660"/>
                  </a:cubicBezTo>
                  <a:cubicBezTo>
                    <a:pt x="491" y="473"/>
                    <a:pt x="531" y="364"/>
                    <a:pt x="724" y="300"/>
                  </a:cubicBezTo>
                  <a:cubicBezTo>
                    <a:pt x="734" y="330"/>
                    <a:pt x="766" y="361"/>
                    <a:pt x="754" y="390"/>
                  </a:cubicBezTo>
                  <a:cubicBezTo>
                    <a:pt x="703" y="516"/>
                    <a:pt x="565" y="384"/>
                    <a:pt x="754" y="510"/>
                  </a:cubicBezTo>
                  <a:cubicBezTo>
                    <a:pt x="794" y="500"/>
                    <a:pt x="835" y="494"/>
                    <a:pt x="874" y="480"/>
                  </a:cubicBezTo>
                  <a:cubicBezTo>
                    <a:pt x="916" y="464"/>
                    <a:pt x="951" y="433"/>
                    <a:pt x="994" y="420"/>
                  </a:cubicBezTo>
                  <a:cubicBezTo>
                    <a:pt x="1052" y="403"/>
                    <a:pt x="1114" y="400"/>
                    <a:pt x="1174" y="390"/>
                  </a:cubicBezTo>
                  <a:cubicBezTo>
                    <a:pt x="1264" y="400"/>
                    <a:pt x="1355" y="438"/>
                    <a:pt x="1444" y="420"/>
                  </a:cubicBezTo>
                  <a:cubicBezTo>
                    <a:pt x="1475" y="414"/>
                    <a:pt x="1452" y="352"/>
                    <a:pt x="1474" y="330"/>
                  </a:cubicBezTo>
                  <a:cubicBezTo>
                    <a:pt x="1496" y="308"/>
                    <a:pt x="1534" y="310"/>
                    <a:pt x="1564" y="300"/>
                  </a:cubicBezTo>
                  <a:cubicBezTo>
                    <a:pt x="1624" y="310"/>
                    <a:pt x="1690" y="303"/>
                    <a:pt x="1744" y="330"/>
                  </a:cubicBezTo>
                  <a:cubicBezTo>
                    <a:pt x="1776" y="346"/>
                    <a:pt x="1772" y="436"/>
                    <a:pt x="1804" y="420"/>
                  </a:cubicBezTo>
                  <a:cubicBezTo>
                    <a:pt x="1868" y="388"/>
                    <a:pt x="1884" y="300"/>
                    <a:pt x="1924" y="240"/>
                  </a:cubicBezTo>
                  <a:cubicBezTo>
                    <a:pt x="1952" y="198"/>
                    <a:pt x="2006" y="183"/>
                    <a:pt x="2044" y="150"/>
                  </a:cubicBezTo>
                  <a:cubicBezTo>
                    <a:pt x="2187" y="27"/>
                    <a:pt x="2071" y="81"/>
                    <a:pt x="2224" y="30"/>
                  </a:cubicBezTo>
                  <a:cubicBezTo>
                    <a:pt x="2274" y="50"/>
                    <a:pt x="2326" y="66"/>
                    <a:pt x="2374" y="90"/>
                  </a:cubicBezTo>
                  <a:cubicBezTo>
                    <a:pt x="2406" y="106"/>
                    <a:pt x="2428" y="144"/>
                    <a:pt x="2464" y="150"/>
                  </a:cubicBezTo>
                  <a:cubicBezTo>
                    <a:pt x="2524" y="160"/>
                    <a:pt x="2601" y="79"/>
                    <a:pt x="2644" y="60"/>
                  </a:cubicBezTo>
                  <a:cubicBezTo>
                    <a:pt x="2702" y="34"/>
                    <a:pt x="2824" y="0"/>
                    <a:pt x="2824" y="0"/>
                  </a:cubicBezTo>
                  <a:cubicBezTo>
                    <a:pt x="2844" y="30"/>
                    <a:pt x="2868" y="58"/>
                    <a:pt x="2884" y="90"/>
                  </a:cubicBezTo>
                  <a:cubicBezTo>
                    <a:pt x="2898" y="118"/>
                    <a:pt x="2888" y="162"/>
                    <a:pt x="2914" y="180"/>
                  </a:cubicBezTo>
                  <a:cubicBezTo>
                    <a:pt x="2965" y="217"/>
                    <a:pt x="3094" y="240"/>
                    <a:pt x="3094" y="240"/>
                  </a:cubicBezTo>
                  <a:cubicBezTo>
                    <a:pt x="3422" y="131"/>
                    <a:pt x="2925" y="305"/>
                    <a:pt x="3274" y="150"/>
                  </a:cubicBezTo>
                  <a:cubicBezTo>
                    <a:pt x="3395" y="96"/>
                    <a:pt x="3535" y="62"/>
                    <a:pt x="3664" y="30"/>
                  </a:cubicBezTo>
                  <a:cubicBezTo>
                    <a:pt x="3654" y="130"/>
                    <a:pt x="3634" y="230"/>
                    <a:pt x="3634" y="330"/>
                  </a:cubicBezTo>
                  <a:cubicBezTo>
                    <a:pt x="3634" y="371"/>
                    <a:pt x="3626" y="434"/>
                    <a:pt x="3664" y="450"/>
                  </a:cubicBezTo>
                  <a:cubicBezTo>
                    <a:pt x="3766" y="492"/>
                    <a:pt x="3884" y="470"/>
                    <a:pt x="3994" y="480"/>
                  </a:cubicBezTo>
                  <a:cubicBezTo>
                    <a:pt x="4356" y="376"/>
                    <a:pt x="4174" y="366"/>
                    <a:pt x="4174" y="510"/>
                  </a:cubicBezTo>
                  <a:cubicBezTo>
                    <a:pt x="4174" y="561"/>
                    <a:pt x="4194" y="610"/>
                    <a:pt x="4204" y="660"/>
                  </a:cubicBezTo>
                  <a:cubicBezTo>
                    <a:pt x="4523" y="500"/>
                    <a:pt x="4163" y="718"/>
                    <a:pt x="4354" y="480"/>
                  </a:cubicBezTo>
                  <a:cubicBezTo>
                    <a:pt x="4374" y="455"/>
                    <a:pt x="4414" y="459"/>
                    <a:pt x="4444" y="450"/>
                  </a:cubicBezTo>
                  <a:cubicBezTo>
                    <a:pt x="4484" y="439"/>
                    <a:pt x="4524" y="431"/>
                    <a:pt x="4564" y="420"/>
                  </a:cubicBezTo>
                  <a:cubicBezTo>
                    <a:pt x="4594" y="411"/>
                    <a:pt x="4652" y="422"/>
                    <a:pt x="4654" y="390"/>
                  </a:cubicBezTo>
                  <a:cubicBezTo>
                    <a:pt x="4658" y="333"/>
                    <a:pt x="4603" y="287"/>
                    <a:pt x="4578" y="235"/>
                  </a:cubicBezTo>
                  <a:close/>
                </a:path>
              </a:pathLst>
            </a:custGeom>
            <a:solidFill>
              <a:srgbClr val="993300"/>
            </a:solidFill>
            <a:ln w="9525">
              <a:solidFill>
                <a:srgbClr val="000000"/>
              </a:solidFill>
              <a:round/>
              <a:headEnd/>
              <a:tailEnd/>
            </a:ln>
          </p:spPr>
          <p:txBody>
            <a:bodyPr/>
            <a:lstStyle/>
            <a:p>
              <a:endParaRPr lang="nb-NO"/>
            </a:p>
          </p:txBody>
        </p:sp>
        <p:sp>
          <p:nvSpPr>
            <p:cNvPr id="50199" name="WordArt 23"/>
            <p:cNvSpPr>
              <a:spLocks noChangeArrowheads="1" noChangeShapeType="1" noTextEdit="1"/>
            </p:cNvSpPr>
            <p:nvPr/>
          </p:nvSpPr>
          <p:spPr bwMode="auto">
            <a:xfrm>
              <a:off x="6806" y="8504"/>
              <a:ext cx="828" cy="456"/>
            </a:xfrm>
            <a:prstGeom prst="rect">
              <a:avLst/>
            </a:prstGeom>
          </p:spPr>
          <p:txBody>
            <a:bodyPr wrap="none" fromWordArt="1">
              <a:prstTxWarp prst="textPlain">
                <a:avLst>
                  <a:gd name="adj" fmla="val 50000"/>
                </a:avLst>
              </a:prstTxWarp>
            </a:bodyPr>
            <a:lstStyle/>
            <a:p>
              <a:pPr algn="ctr"/>
              <a:r>
                <a:rPr lang="nb-NO"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Data</a:t>
              </a:r>
            </a:p>
          </p:txBody>
        </p:sp>
        <p:sp>
          <p:nvSpPr>
            <p:cNvPr id="50200" name="AutoShape 24"/>
            <p:cNvSpPr>
              <a:spLocks noChangeArrowheads="1"/>
            </p:cNvSpPr>
            <p:nvPr/>
          </p:nvSpPr>
          <p:spPr bwMode="auto">
            <a:xfrm>
              <a:off x="5654" y="7352"/>
              <a:ext cx="288" cy="864"/>
            </a:xfrm>
            <a:prstGeom prst="upArrow">
              <a:avLst>
                <a:gd name="adj1" fmla="val 50000"/>
                <a:gd name="adj2" fmla="val 75000"/>
              </a:avLst>
            </a:prstGeom>
            <a:solidFill>
              <a:srgbClr val="FFFFFF"/>
            </a:solidFill>
            <a:ln w="9525">
              <a:solidFill>
                <a:srgbClr val="000000"/>
              </a:solidFill>
              <a:miter lim="800000"/>
              <a:headEnd/>
              <a:tailEnd/>
            </a:ln>
          </p:spPr>
          <p:txBody>
            <a:bodyPr/>
            <a:lstStyle/>
            <a:p>
              <a:endParaRPr lang="nb-NO"/>
            </a:p>
          </p:txBody>
        </p:sp>
        <p:sp>
          <p:nvSpPr>
            <p:cNvPr id="50201" name="AutoShape 25"/>
            <p:cNvSpPr>
              <a:spLocks noChangeArrowheads="1"/>
            </p:cNvSpPr>
            <p:nvPr/>
          </p:nvSpPr>
          <p:spPr bwMode="auto">
            <a:xfrm>
              <a:off x="6374" y="7496"/>
              <a:ext cx="288" cy="864"/>
            </a:xfrm>
            <a:prstGeom prst="upArrow">
              <a:avLst>
                <a:gd name="adj1" fmla="val 50000"/>
                <a:gd name="adj2" fmla="val 75000"/>
              </a:avLst>
            </a:prstGeom>
            <a:solidFill>
              <a:srgbClr val="FFFFFF"/>
            </a:solidFill>
            <a:ln w="9525">
              <a:solidFill>
                <a:srgbClr val="000000"/>
              </a:solidFill>
              <a:miter lim="800000"/>
              <a:headEnd/>
              <a:tailEnd/>
            </a:ln>
          </p:spPr>
          <p:txBody>
            <a:bodyPr/>
            <a:lstStyle/>
            <a:p>
              <a:endParaRPr lang="nb-NO"/>
            </a:p>
          </p:txBody>
        </p:sp>
        <p:sp>
          <p:nvSpPr>
            <p:cNvPr id="50202" name="AutoShape 26"/>
            <p:cNvSpPr>
              <a:spLocks noChangeArrowheads="1"/>
            </p:cNvSpPr>
            <p:nvPr/>
          </p:nvSpPr>
          <p:spPr bwMode="auto">
            <a:xfrm>
              <a:off x="6950" y="7352"/>
              <a:ext cx="288" cy="864"/>
            </a:xfrm>
            <a:prstGeom prst="upArrow">
              <a:avLst>
                <a:gd name="adj1" fmla="val 50000"/>
                <a:gd name="adj2" fmla="val 75000"/>
              </a:avLst>
            </a:prstGeom>
            <a:solidFill>
              <a:srgbClr val="FFFFFF"/>
            </a:solidFill>
            <a:ln w="9525">
              <a:solidFill>
                <a:srgbClr val="000000"/>
              </a:solidFill>
              <a:miter lim="800000"/>
              <a:headEnd/>
              <a:tailEnd/>
            </a:ln>
          </p:spPr>
          <p:txBody>
            <a:bodyPr/>
            <a:lstStyle/>
            <a:p>
              <a:endParaRPr lang="nb-NO"/>
            </a:p>
          </p:txBody>
        </p:sp>
        <p:sp>
          <p:nvSpPr>
            <p:cNvPr id="50203" name="AutoShape 27"/>
            <p:cNvSpPr>
              <a:spLocks noChangeArrowheads="1"/>
            </p:cNvSpPr>
            <p:nvPr/>
          </p:nvSpPr>
          <p:spPr bwMode="auto">
            <a:xfrm>
              <a:off x="7526" y="7496"/>
              <a:ext cx="288" cy="864"/>
            </a:xfrm>
            <a:prstGeom prst="upArrow">
              <a:avLst>
                <a:gd name="adj1" fmla="val 50000"/>
                <a:gd name="adj2" fmla="val 75000"/>
              </a:avLst>
            </a:prstGeom>
            <a:solidFill>
              <a:srgbClr val="FFFFFF"/>
            </a:solidFill>
            <a:ln w="9525">
              <a:solidFill>
                <a:srgbClr val="000000"/>
              </a:solidFill>
              <a:miter lim="800000"/>
              <a:headEnd/>
              <a:tailEnd/>
            </a:ln>
          </p:spPr>
          <p:txBody>
            <a:bodyPr/>
            <a:lstStyle/>
            <a:p>
              <a:endParaRPr lang="nb-NO"/>
            </a:p>
          </p:txBody>
        </p:sp>
        <p:sp>
          <p:nvSpPr>
            <p:cNvPr id="50204" name="AutoShape 28"/>
            <p:cNvSpPr>
              <a:spLocks noChangeArrowheads="1"/>
            </p:cNvSpPr>
            <p:nvPr/>
          </p:nvSpPr>
          <p:spPr bwMode="auto">
            <a:xfrm>
              <a:off x="8246" y="7640"/>
              <a:ext cx="288" cy="864"/>
            </a:xfrm>
            <a:prstGeom prst="upArrow">
              <a:avLst>
                <a:gd name="adj1" fmla="val 50000"/>
                <a:gd name="adj2" fmla="val 75000"/>
              </a:avLst>
            </a:prstGeom>
            <a:solidFill>
              <a:srgbClr val="FFFFFF"/>
            </a:solidFill>
            <a:ln w="9525">
              <a:solidFill>
                <a:srgbClr val="000000"/>
              </a:solidFill>
              <a:miter lim="800000"/>
              <a:headEnd/>
              <a:tailEnd/>
            </a:ln>
          </p:spPr>
          <p:txBody>
            <a:bodyPr/>
            <a:lstStyle/>
            <a:p>
              <a:endParaRPr lang="nb-NO"/>
            </a:p>
          </p:txBody>
        </p:sp>
        <p:sp>
          <p:nvSpPr>
            <p:cNvPr id="50205" name="Rectangle 29"/>
            <p:cNvSpPr>
              <a:spLocks noChangeArrowheads="1"/>
            </p:cNvSpPr>
            <p:nvPr/>
          </p:nvSpPr>
          <p:spPr bwMode="auto">
            <a:xfrm>
              <a:off x="5366" y="6776"/>
              <a:ext cx="3456" cy="576"/>
            </a:xfrm>
            <a:prstGeom prst="rect">
              <a:avLst/>
            </a:prstGeom>
            <a:solidFill>
              <a:srgbClr val="FFCC00"/>
            </a:solidFill>
            <a:ln w="9525">
              <a:solidFill>
                <a:srgbClr val="000000"/>
              </a:solidFill>
              <a:miter lim="800000"/>
              <a:headEnd/>
              <a:tailEnd/>
            </a:ln>
          </p:spPr>
          <p:txBody>
            <a:bodyPr/>
            <a:lstStyle/>
            <a:p>
              <a:endParaRPr lang="nb-NO"/>
            </a:p>
          </p:txBody>
        </p:sp>
        <p:sp>
          <p:nvSpPr>
            <p:cNvPr id="50206" name="WordArt 30"/>
            <p:cNvSpPr>
              <a:spLocks noChangeArrowheads="1" noChangeShapeType="1" noTextEdit="1"/>
            </p:cNvSpPr>
            <p:nvPr/>
          </p:nvSpPr>
          <p:spPr bwMode="auto">
            <a:xfrm>
              <a:off x="5366" y="6920"/>
              <a:ext cx="3360" cy="396"/>
            </a:xfrm>
            <a:prstGeom prst="rect">
              <a:avLst/>
            </a:prstGeom>
          </p:spPr>
          <p:txBody>
            <a:bodyPr wrap="none" fromWordArt="1">
              <a:prstTxWarp prst="textPlain">
                <a:avLst>
                  <a:gd name="adj" fmla="val 50000"/>
                </a:avLst>
              </a:prstTxWarp>
            </a:bodyPr>
            <a:lstStyle/>
            <a:p>
              <a:pPr algn="ctr"/>
              <a:r>
                <a:rPr lang="nb-NO" sz="1800" kern="10">
                  <a:ln w="9525">
                    <a:solidFill>
                      <a:srgbClr val="000000"/>
                    </a:solidFill>
                    <a:round/>
                    <a:headEnd/>
                    <a:tailEnd/>
                  </a:ln>
                  <a:solidFill>
                    <a:srgbClr val="FFFFFF"/>
                  </a:solidFill>
                  <a:latin typeface="Arial Black"/>
                </a:rPr>
                <a:t>stepwise abstraction</a:t>
              </a:r>
            </a:p>
          </p:txBody>
        </p:sp>
        <p:sp>
          <p:nvSpPr>
            <p:cNvPr id="50207" name="AutoShape 31"/>
            <p:cNvSpPr>
              <a:spLocks noChangeArrowheads="1"/>
            </p:cNvSpPr>
            <p:nvPr/>
          </p:nvSpPr>
          <p:spPr bwMode="auto">
            <a:xfrm>
              <a:off x="5942" y="5336"/>
              <a:ext cx="288" cy="864"/>
            </a:xfrm>
            <a:prstGeom prst="upArrow">
              <a:avLst>
                <a:gd name="adj1" fmla="val 50000"/>
                <a:gd name="adj2" fmla="val 75000"/>
              </a:avLst>
            </a:prstGeom>
            <a:solidFill>
              <a:srgbClr val="CCFFFF"/>
            </a:solidFill>
            <a:ln w="9525">
              <a:solidFill>
                <a:srgbClr val="000000"/>
              </a:solidFill>
              <a:miter lim="800000"/>
              <a:headEnd/>
              <a:tailEnd/>
            </a:ln>
          </p:spPr>
          <p:txBody>
            <a:bodyPr/>
            <a:lstStyle/>
            <a:p>
              <a:endParaRPr lang="nb-NO"/>
            </a:p>
          </p:txBody>
        </p:sp>
        <p:sp>
          <p:nvSpPr>
            <p:cNvPr id="50208" name="AutoShape 32"/>
            <p:cNvSpPr>
              <a:spLocks noChangeArrowheads="1"/>
            </p:cNvSpPr>
            <p:nvPr/>
          </p:nvSpPr>
          <p:spPr bwMode="auto">
            <a:xfrm>
              <a:off x="6518" y="5768"/>
              <a:ext cx="288" cy="864"/>
            </a:xfrm>
            <a:prstGeom prst="upArrow">
              <a:avLst>
                <a:gd name="adj1" fmla="val 50000"/>
                <a:gd name="adj2" fmla="val 75000"/>
              </a:avLst>
            </a:prstGeom>
            <a:solidFill>
              <a:srgbClr val="CCFFFF"/>
            </a:solidFill>
            <a:ln w="9525">
              <a:solidFill>
                <a:srgbClr val="000000"/>
              </a:solidFill>
              <a:miter lim="800000"/>
              <a:headEnd/>
              <a:tailEnd/>
            </a:ln>
          </p:spPr>
          <p:txBody>
            <a:bodyPr/>
            <a:lstStyle/>
            <a:p>
              <a:endParaRPr lang="nb-NO"/>
            </a:p>
          </p:txBody>
        </p:sp>
        <p:sp>
          <p:nvSpPr>
            <p:cNvPr id="50209" name="AutoShape 33"/>
            <p:cNvSpPr>
              <a:spLocks noChangeArrowheads="1"/>
            </p:cNvSpPr>
            <p:nvPr/>
          </p:nvSpPr>
          <p:spPr bwMode="auto">
            <a:xfrm>
              <a:off x="6950" y="5624"/>
              <a:ext cx="288" cy="864"/>
            </a:xfrm>
            <a:prstGeom prst="upArrow">
              <a:avLst>
                <a:gd name="adj1" fmla="val 50000"/>
                <a:gd name="adj2" fmla="val 75000"/>
              </a:avLst>
            </a:prstGeom>
            <a:solidFill>
              <a:srgbClr val="CCFFFF"/>
            </a:solidFill>
            <a:ln w="9525">
              <a:solidFill>
                <a:srgbClr val="000000"/>
              </a:solidFill>
              <a:miter lim="800000"/>
              <a:headEnd/>
              <a:tailEnd/>
            </a:ln>
          </p:spPr>
          <p:txBody>
            <a:bodyPr/>
            <a:lstStyle/>
            <a:p>
              <a:endParaRPr lang="nb-NO"/>
            </a:p>
          </p:txBody>
        </p:sp>
        <p:sp>
          <p:nvSpPr>
            <p:cNvPr id="50210" name="AutoShape 34"/>
            <p:cNvSpPr>
              <a:spLocks noChangeArrowheads="1"/>
            </p:cNvSpPr>
            <p:nvPr/>
          </p:nvSpPr>
          <p:spPr bwMode="auto">
            <a:xfrm>
              <a:off x="7958" y="5480"/>
              <a:ext cx="288" cy="864"/>
            </a:xfrm>
            <a:prstGeom prst="upArrow">
              <a:avLst>
                <a:gd name="adj1" fmla="val 50000"/>
                <a:gd name="adj2" fmla="val 75000"/>
              </a:avLst>
            </a:prstGeom>
            <a:solidFill>
              <a:srgbClr val="CCFFFF"/>
            </a:solidFill>
            <a:ln w="9525">
              <a:solidFill>
                <a:srgbClr val="000000"/>
              </a:solidFill>
              <a:miter lim="800000"/>
              <a:headEnd/>
              <a:tailEnd/>
            </a:ln>
          </p:spPr>
          <p:txBody>
            <a:bodyPr/>
            <a:lstStyle/>
            <a:p>
              <a:endParaRPr lang="nb-NO"/>
            </a:p>
          </p:txBody>
        </p:sp>
        <p:sp>
          <p:nvSpPr>
            <p:cNvPr id="50211" name="AutoShape 35"/>
            <p:cNvSpPr>
              <a:spLocks noChangeArrowheads="1"/>
            </p:cNvSpPr>
            <p:nvPr/>
          </p:nvSpPr>
          <p:spPr bwMode="auto">
            <a:xfrm>
              <a:off x="1904" y="3138"/>
              <a:ext cx="720" cy="720"/>
            </a:xfrm>
            <a:prstGeom prst="octagon">
              <a:avLst>
                <a:gd name="adj" fmla="val 29287"/>
              </a:avLst>
            </a:prstGeom>
            <a:solidFill>
              <a:srgbClr val="FF0000"/>
            </a:solidFill>
            <a:ln w="9525">
              <a:solidFill>
                <a:srgbClr val="000000"/>
              </a:solidFill>
              <a:miter lim="800000"/>
              <a:headEnd/>
              <a:tailEnd/>
            </a:ln>
          </p:spPr>
          <p:txBody>
            <a:bodyPr/>
            <a:lstStyle/>
            <a:p>
              <a:endParaRPr lang="nb-NO"/>
            </a:p>
          </p:txBody>
        </p:sp>
        <p:sp>
          <p:nvSpPr>
            <p:cNvPr id="50212" name="AutoShape 36"/>
            <p:cNvSpPr>
              <a:spLocks noChangeArrowheads="1"/>
            </p:cNvSpPr>
            <p:nvPr/>
          </p:nvSpPr>
          <p:spPr bwMode="auto">
            <a:xfrm>
              <a:off x="2342" y="2456"/>
              <a:ext cx="720" cy="720"/>
            </a:xfrm>
            <a:prstGeom prst="octagon">
              <a:avLst>
                <a:gd name="adj" fmla="val 29287"/>
              </a:avLst>
            </a:prstGeom>
            <a:solidFill>
              <a:srgbClr val="FF0000"/>
            </a:solidFill>
            <a:ln w="9525">
              <a:solidFill>
                <a:srgbClr val="000000"/>
              </a:solidFill>
              <a:miter lim="800000"/>
              <a:headEnd/>
              <a:tailEnd/>
            </a:ln>
          </p:spPr>
          <p:txBody>
            <a:bodyPr/>
            <a:lstStyle/>
            <a:p>
              <a:endParaRPr lang="nb-NO"/>
            </a:p>
          </p:txBody>
        </p:sp>
        <p:sp>
          <p:nvSpPr>
            <p:cNvPr id="50213" name="AutoShape 37"/>
            <p:cNvSpPr>
              <a:spLocks noChangeArrowheads="1"/>
            </p:cNvSpPr>
            <p:nvPr/>
          </p:nvSpPr>
          <p:spPr bwMode="auto">
            <a:xfrm>
              <a:off x="3206" y="2744"/>
              <a:ext cx="720" cy="720"/>
            </a:xfrm>
            <a:prstGeom prst="octagon">
              <a:avLst>
                <a:gd name="adj" fmla="val 29287"/>
              </a:avLst>
            </a:prstGeom>
            <a:solidFill>
              <a:srgbClr val="FF0000"/>
            </a:solidFill>
            <a:ln w="9525">
              <a:solidFill>
                <a:srgbClr val="000000"/>
              </a:solidFill>
              <a:miter lim="800000"/>
              <a:headEnd/>
              <a:tailEnd/>
            </a:ln>
          </p:spPr>
          <p:txBody>
            <a:bodyPr/>
            <a:lstStyle/>
            <a:p>
              <a:endParaRPr lang="nb-NO"/>
            </a:p>
          </p:txBody>
        </p:sp>
        <p:sp>
          <p:nvSpPr>
            <p:cNvPr id="50214" name="AutoShape 38"/>
            <p:cNvSpPr>
              <a:spLocks noChangeArrowheads="1"/>
            </p:cNvSpPr>
            <p:nvPr/>
          </p:nvSpPr>
          <p:spPr bwMode="auto">
            <a:xfrm>
              <a:off x="3206" y="3752"/>
              <a:ext cx="720" cy="720"/>
            </a:xfrm>
            <a:prstGeom prst="octagon">
              <a:avLst>
                <a:gd name="adj" fmla="val 29287"/>
              </a:avLst>
            </a:prstGeom>
            <a:solidFill>
              <a:srgbClr val="FF0000"/>
            </a:solidFill>
            <a:ln w="9525">
              <a:solidFill>
                <a:srgbClr val="000000"/>
              </a:solidFill>
              <a:miter lim="800000"/>
              <a:headEnd/>
              <a:tailEnd/>
            </a:ln>
          </p:spPr>
          <p:txBody>
            <a:bodyPr/>
            <a:lstStyle/>
            <a:p>
              <a:endParaRPr lang="nb-NO"/>
            </a:p>
          </p:txBody>
        </p:sp>
        <p:sp>
          <p:nvSpPr>
            <p:cNvPr id="50215" name="AutoShape 39"/>
            <p:cNvSpPr>
              <a:spLocks noChangeArrowheads="1"/>
            </p:cNvSpPr>
            <p:nvPr/>
          </p:nvSpPr>
          <p:spPr bwMode="auto">
            <a:xfrm>
              <a:off x="2342" y="3752"/>
              <a:ext cx="720" cy="720"/>
            </a:xfrm>
            <a:prstGeom prst="octagon">
              <a:avLst>
                <a:gd name="adj" fmla="val 29287"/>
              </a:avLst>
            </a:prstGeom>
            <a:solidFill>
              <a:srgbClr val="FF0000"/>
            </a:solidFill>
            <a:ln w="9525">
              <a:solidFill>
                <a:srgbClr val="000000"/>
              </a:solidFill>
              <a:miter lim="800000"/>
              <a:headEnd/>
              <a:tailEnd/>
            </a:ln>
          </p:spPr>
          <p:txBody>
            <a:bodyPr/>
            <a:lstStyle/>
            <a:p>
              <a:endParaRPr lang="nb-NO"/>
            </a:p>
          </p:txBody>
        </p:sp>
        <p:sp>
          <p:nvSpPr>
            <p:cNvPr id="50216" name="WordArt 40"/>
            <p:cNvSpPr>
              <a:spLocks noChangeArrowheads="1" noChangeShapeType="1" noTextEdit="1"/>
            </p:cNvSpPr>
            <p:nvPr/>
          </p:nvSpPr>
          <p:spPr bwMode="auto">
            <a:xfrm>
              <a:off x="2198" y="2888"/>
              <a:ext cx="1584" cy="720"/>
            </a:xfrm>
            <a:prstGeom prst="rect">
              <a:avLst/>
            </a:prstGeom>
          </p:spPr>
          <p:txBody>
            <a:bodyPr wrap="none" fromWordArt="1">
              <a:prstTxWarp prst="textPlain">
                <a:avLst>
                  <a:gd name="adj" fmla="val 50000"/>
                </a:avLst>
              </a:prstTxWarp>
            </a:bodyPr>
            <a:lstStyle/>
            <a:p>
              <a:pPr algn="ctr"/>
              <a:r>
                <a:rPr lang="nb-NO" kern="10">
                  <a:ln w="19050">
                    <a:solidFill>
                      <a:srgbClr val="99CCFF"/>
                    </a:solidFill>
                    <a:round/>
                    <a:headEnd/>
                    <a:tailEnd/>
                  </a:ln>
                  <a:solidFill>
                    <a:srgbClr val="0066CC"/>
                  </a:solidFill>
                  <a:effectLst>
                    <a:outerShdw dist="35921" dir="2700000" algn="ctr" rotWithShape="0">
                      <a:srgbClr val="990000"/>
                    </a:outerShdw>
                  </a:effectLst>
                  <a:latin typeface="Impact"/>
                </a:rPr>
                <a:t>Theory</a:t>
              </a:r>
            </a:p>
          </p:txBody>
        </p:sp>
        <p:sp>
          <p:nvSpPr>
            <p:cNvPr id="50217" name="AutoShape 41"/>
            <p:cNvSpPr>
              <a:spLocks noChangeArrowheads="1"/>
            </p:cNvSpPr>
            <p:nvPr/>
          </p:nvSpPr>
          <p:spPr bwMode="auto">
            <a:xfrm>
              <a:off x="4070" y="3752"/>
              <a:ext cx="1728" cy="288"/>
            </a:xfrm>
            <a:prstGeom prst="leftRightArrow">
              <a:avLst>
                <a:gd name="adj1" fmla="val 50000"/>
                <a:gd name="adj2" fmla="val 120000"/>
              </a:avLst>
            </a:prstGeom>
            <a:solidFill>
              <a:srgbClr val="3366FF"/>
            </a:solidFill>
            <a:ln w="9525">
              <a:solidFill>
                <a:srgbClr val="000000"/>
              </a:solidFill>
              <a:miter lim="800000"/>
              <a:headEnd/>
              <a:tailEnd/>
            </a:ln>
          </p:spPr>
          <p:txBody>
            <a:bodyPr/>
            <a:lstStyle/>
            <a:p>
              <a:endParaRPr lang="nb-NO"/>
            </a:p>
          </p:txBody>
        </p:sp>
        <p:sp>
          <p:nvSpPr>
            <p:cNvPr id="50218" name="AutoShape 42"/>
            <p:cNvSpPr>
              <a:spLocks noChangeArrowheads="1"/>
            </p:cNvSpPr>
            <p:nvPr/>
          </p:nvSpPr>
          <p:spPr bwMode="auto">
            <a:xfrm>
              <a:off x="4406" y="4376"/>
              <a:ext cx="1728" cy="288"/>
            </a:xfrm>
            <a:prstGeom prst="leftRightArrow">
              <a:avLst>
                <a:gd name="adj1" fmla="val 50000"/>
                <a:gd name="adj2" fmla="val 120000"/>
              </a:avLst>
            </a:prstGeom>
            <a:solidFill>
              <a:srgbClr val="3366FF"/>
            </a:solidFill>
            <a:ln w="9525">
              <a:solidFill>
                <a:srgbClr val="000000"/>
              </a:solidFill>
              <a:miter lim="800000"/>
              <a:headEnd/>
              <a:tailEnd/>
            </a:ln>
          </p:spPr>
          <p:txBody>
            <a:bodyPr/>
            <a:lstStyle/>
            <a:p>
              <a:endParaRPr lang="nb-NO"/>
            </a:p>
          </p:txBody>
        </p:sp>
        <p:sp>
          <p:nvSpPr>
            <p:cNvPr id="50219" name="AutoShape 43"/>
            <p:cNvSpPr>
              <a:spLocks noChangeArrowheads="1"/>
            </p:cNvSpPr>
            <p:nvPr/>
          </p:nvSpPr>
          <p:spPr bwMode="auto">
            <a:xfrm>
              <a:off x="4070" y="3032"/>
              <a:ext cx="1728" cy="288"/>
            </a:xfrm>
            <a:prstGeom prst="leftRightArrow">
              <a:avLst>
                <a:gd name="adj1" fmla="val 50000"/>
                <a:gd name="adj2" fmla="val 120000"/>
              </a:avLst>
            </a:prstGeom>
            <a:solidFill>
              <a:srgbClr val="3366FF"/>
            </a:solidFill>
            <a:ln w="9525">
              <a:solidFill>
                <a:srgbClr val="000000"/>
              </a:solidFill>
              <a:miter lim="800000"/>
              <a:headEnd/>
              <a:tailEnd/>
            </a:ln>
          </p:spPr>
          <p:txBody>
            <a:bodyPr/>
            <a:lstStyle/>
            <a:p>
              <a:endParaRPr lang="nb-NO"/>
            </a:p>
          </p:txBody>
        </p:sp>
        <p:sp>
          <p:nvSpPr>
            <p:cNvPr id="50220" name="WordArt 44"/>
            <p:cNvSpPr>
              <a:spLocks noChangeArrowheads="1" noChangeShapeType="1" noTextEdit="1"/>
            </p:cNvSpPr>
            <p:nvPr/>
          </p:nvSpPr>
          <p:spPr bwMode="auto">
            <a:xfrm>
              <a:off x="4502" y="4904"/>
              <a:ext cx="996" cy="396"/>
            </a:xfrm>
            <a:prstGeom prst="rect">
              <a:avLst/>
            </a:prstGeom>
          </p:spPr>
          <p:txBody>
            <a:bodyPr wrap="none" fromWordArt="1">
              <a:prstTxWarp prst="textPlain">
                <a:avLst>
                  <a:gd name="adj" fmla="val 50000"/>
                </a:avLst>
              </a:prstTxWarp>
            </a:bodyPr>
            <a:lstStyle/>
            <a:p>
              <a:pPr algn="ctr"/>
              <a:r>
                <a:rPr lang="nb-NO" sz="18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match</a:t>
              </a: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800" dirty="0" err="1" smtClean="0"/>
              <a:t>Question</a:t>
            </a:r>
            <a:r>
              <a:rPr lang="nb-NO" sz="4800" dirty="0" smtClean="0"/>
              <a:t>:</a:t>
            </a:r>
            <a:endParaRPr lang="nb-NO" dirty="0"/>
          </a:p>
        </p:txBody>
      </p:sp>
      <p:sp>
        <p:nvSpPr>
          <p:cNvPr id="3" name="Plassholder for innhold 2"/>
          <p:cNvSpPr>
            <a:spLocks noGrp="1"/>
          </p:cNvSpPr>
          <p:nvPr>
            <p:ph idx="1"/>
          </p:nvPr>
        </p:nvSpPr>
        <p:spPr>
          <a:xfrm>
            <a:off x="2627784" y="1484784"/>
            <a:ext cx="6516215" cy="5373215"/>
          </a:xfrm>
        </p:spPr>
        <p:txBody>
          <a:bodyPr/>
          <a:lstStyle/>
          <a:p>
            <a:r>
              <a:rPr lang="nb-NO" dirty="0" smtClean="0"/>
              <a:t>Is </a:t>
            </a:r>
            <a:r>
              <a:rPr lang="nb-NO" dirty="0" err="1" smtClean="0"/>
              <a:t>complexity</a:t>
            </a:r>
            <a:r>
              <a:rPr lang="nb-NO" dirty="0" smtClean="0"/>
              <a:t> a </a:t>
            </a:r>
            <a:r>
              <a:rPr lang="nb-NO" dirty="0" err="1" smtClean="0"/>
              <a:t>name</a:t>
            </a:r>
            <a:r>
              <a:rPr lang="nb-NO" dirty="0" smtClean="0"/>
              <a:t> </a:t>
            </a:r>
            <a:r>
              <a:rPr lang="nb-NO" dirty="0" err="1" smtClean="0"/>
              <a:t>we</a:t>
            </a:r>
            <a:r>
              <a:rPr lang="nb-NO" dirty="0" smtClean="0"/>
              <a:t> </a:t>
            </a:r>
            <a:r>
              <a:rPr lang="nb-NO" dirty="0" err="1" smtClean="0"/>
              <a:t>give</a:t>
            </a:r>
            <a:r>
              <a:rPr lang="nb-NO" dirty="0" smtClean="0"/>
              <a:t> to an </a:t>
            </a:r>
            <a:r>
              <a:rPr lang="nb-NO" dirty="0" err="1" smtClean="0"/>
              <a:t>epistemic</a:t>
            </a:r>
            <a:r>
              <a:rPr lang="nb-NO" dirty="0" smtClean="0"/>
              <a:t> </a:t>
            </a:r>
            <a:r>
              <a:rPr lang="nb-NO" dirty="0" err="1" smtClean="0"/>
              <a:t>enterprise</a:t>
            </a:r>
            <a:r>
              <a:rPr lang="nb-NO" dirty="0" smtClean="0"/>
              <a:t> </a:t>
            </a:r>
            <a:r>
              <a:rPr lang="nb-NO" dirty="0" err="1" smtClean="0"/>
              <a:t>when</a:t>
            </a:r>
            <a:r>
              <a:rPr lang="nb-NO" dirty="0" smtClean="0"/>
              <a:t> </a:t>
            </a:r>
            <a:r>
              <a:rPr lang="nb-NO" dirty="0" err="1" smtClean="0"/>
              <a:t>we</a:t>
            </a:r>
            <a:r>
              <a:rPr lang="nb-NO" dirty="0" smtClean="0"/>
              <a:t> have </a:t>
            </a:r>
            <a:r>
              <a:rPr lang="nb-NO" dirty="0" err="1" smtClean="0"/>
              <a:t>reached</a:t>
            </a:r>
            <a:r>
              <a:rPr lang="nb-NO" dirty="0" smtClean="0"/>
              <a:t> </a:t>
            </a:r>
            <a:r>
              <a:rPr lang="nb-NO" dirty="0" err="1" smtClean="0"/>
              <a:t>the</a:t>
            </a:r>
            <a:r>
              <a:rPr lang="nb-NO" dirty="0" smtClean="0"/>
              <a:t> </a:t>
            </a:r>
            <a:r>
              <a:rPr lang="nb-NO" dirty="0" err="1" smtClean="0"/>
              <a:t>borderlines</a:t>
            </a:r>
            <a:r>
              <a:rPr lang="nb-NO" dirty="0" smtClean="0"/>
              <a:t> </a:t>
            </a:r>
            <a:r>
              <a:rPr lang="nb-NO" dirty="0" err="1" smtClean="0"/>
              <a:t>of</a:t>
            </a:r>
            <a:r>
              <a:rPr lang="nb-NO" dirty="0" smtClean="0"/>
              <a:t> an </a:t>
            </a:r>
            <a:r>
              <a:rPr lang="nb-NO" dirty="0" err="1" smtClean="0"/>
              <a:t>established</a:t>
            </a:r>
            <a:r>
              <a:rPr lang="nb-NO" dirty="0" smtClean="0"/>
              <a:t>, </a:t>
            </a:r>
            <a:r>
              <a:rPr lang="nb-NO" dirty="0" err="1" smtClean="0"/>
              <a:t>well-known</a:t>
            </a:r>
            <a:r>
              <a:rPr lang="nb-NO" dirty="0" smtClean="0"/>
              <a:t> </a:t>
            </a:r>
            <a:r>
              <a:rPr lang="nb-NO" dirty="0" err="1" smtClean="0"/>
              <a:t>framework</a:t>
            </a:r>
            <a:r>
              <a:rPr lang="nb-NO" dirty="0" smtClean="0"/>
              <a:t> </a:t>
            </a:r>
            <a:r>
              <a:rPr lang="nb-NO" dirty="0" err="1" smtClean="0"/>
              <a:t>of</a:t>
            </a:r>
            <a:r>
              <a:rPr lang="nb-NO" dirty="0" smtClean="0"/>
              <a:t> </a:t>
            </a:r>
            <a:r>
              <a:rPr lang="nb-NO" dirty="0" err="1" smtClean="0"/>
              <a:t>thinking</a:t>
            </a:r>
            <a:r>
              <a:rPr lang="nb-NO" dirty="0" smtClean="0"/>
              <a:t> and </a:t>
            </a:r>
            <a:r>
              <a:rPr lang="nb-NO" dirty="0" err="1" smtClean="0"/>
              <a:t>face</a:t>
            </a:r>
            <a:r>
              <a:rPr lang="nb-NO" dirty="0" smtClean="0"/>
              <a:t> an apparent </a:t>
            </a:r>
            <a:r>
              <a:rPr lang="nb-NO" dirty="0" err="1" smtClean="0"/>
              <a:t>messy</a:t>
            </a:r>
            <a:r>
              <a:rPr lang="nb-NO" dirty="0" smtClean="0"/>
              <a:t> </a:t>
            </a:r>
            <a:r>
              <a:rPr lang="nb-NO" dirty="0" err="1" smtClean="0"/>
              <a:t>reality</a:t>
            </a:r>
            <a:r>
              <a:rPr lang="nb-NO" dirty="0" smtClean="0"/>
              <a:t>:</a:t>
            </a:r>
            <a:r>
              <a:rPr lang="nb-NO" dirty="0" smtClean="0"/>
              <a:t> </a:t>
            </a:r>
            <a:br>
              <a:rPr lang="nb-NO" dirty="0" smtClean="0"/>
            </a:br>
            <a:r>
              <a:rPr lang="nb-NO" dirty="0" err="1" smtClean="0"/>
              <a:t>the</a:t>
            </a:r>
            <a:r>
              <a:rPr lang="nb-NO" dirty="0" smtClean="0"/>
              <a:t> </a:t>
            </a:r>
            <a:r>
              <a:rPr lang="nb-NO" dirty="0" err="1" smtClean="0"/>
              <a:t>abyss</a:t>
            </a:r>
            <a:r>
              <a:rPr lang="nb-NO" dirty="0" smtClean="0"/>
              <a:t> </a:t>
            </a:r>
            <a:r>
              <a:rPr lang="nb-NO" dirty="0" err="1" smtClean="0"/>
              <a:t>of</a:t>
            </a:r>
            <a:r>
              <a:rPr lang="nb-NO" dirty="0" smtClean="0"/>
              <a:t> </a:t>
            </a:r>
            <a:r>
              <a:rPr lang="nb-NO" dirty="0" err="1" smtClean="0"/>
              <a:t>uncertainty</a:t>
            </a:r>
            <a:r>
              <a:rPr lang="nb-NO" dirty="0" smtClean="0"/>
              <a:t> to </a:t>
            </a:r>
            <a:r>
              <a:rPr lang="nb-NO" dirty="0" err="1" smtClean="0"/>
              <a:t>some</a:t>
            </a:r>
            <a:r>
              <a:rPr lang="nb-NO" dirty="0" smtClean="0"/>
              <a:t>, and </a:t>
            </a:r>
            <a:r>
              <a:rPr lang="nb-NO" dirty="0" err="1" smtClean="0"/>
              <a:t>the</a:t>
            </a:r>
            <a:r>
              <a:rPr lang="nb-NO" dirty="0" smtClean="0"/>
              <a:t> </a:t>
            </a:r>
            <a:r>
              <a:rPr lang="nb-NO" dirty="0" err="1" smtClean="0"/>
              <a:t>promise</a:t>
            </a:r>
            <a:r>
              <a:rPr lang="nb-NO" dirty="0" smtClean="0"/>
              <a:t> </a:t>
            </a:r>
            <a:r>
              <a:rPr lang="nb-NO" dirty="0" err="1" smtClean="0"/>
              <a:t>of</a:t>
            </a:r>
            <a:r>
              <a:rPr lang="nb-NO" dirty="0" smtClean="0"/>
              <a:t> a </a:t>
            </a:r>
            <a:r>
              <a:rPr lang="nb-NO" dirty="0" err="1" smtClean="0"/>
              <a:t>new</a:t>
            </a:r>
            <a:r>
              <a:rPr lang="nb-NO" dirty="0" smtClean="0"/>
              <a:t> start to </a:t>
            </a:r>
            <a:r>
              <a:rPr lang="nb-NO" dirty="0" err="1" smtClean="0"/>
              <a:t>others</a:t>
            </a:r>
            <a:r>
              <a:rPr lang="nb-NO" dirty="0" smtClean="0"/>
              <a:t>?</a:t>
            </a:r>
            <a:endParaRPr lang="nb-NO" dirty="0"/>
          </a:p>
        </p:txBody>
      </p:sp>
      <p:sp>
        <p:nvSpPr>
          <p:cNvPr id="5" name="Plassholder for tekst 4"/>
          <p:cNvSpPr>
            <a:spLocks noGrp="1"/>
          </p:cNvSpPr>
          <p:nvPr>
            <p:ph type="body" sz="half" idx="2"/>
          </p:nvPr>
        </p:nvSpPr>
        <p:spPr/>
        <p:txBody>
          <a:bodyPr/>
          <a:lstStyle/>
          <a:p>
            <a:endParaRPr lang="nb-NO" dirty="0"/>
          </a:p>
        </p:txBody>
      </p:sp>
      <p:pic>
        <p:nvPicPr>
          <p:cNvPr id="1027" name="Picture 3"/>
          <p:cNvPicPr>
            <a:picLocks noChangeAspect="1" noChangeArrowheads="1"/>
          </p:cNvPicPr>
          <p:nvPr/>
        </p:nvPicPr>
        <p:blipFill>
          <a:blip r:embed="rId2" cstate="print"/>
          <a:srcRect/>
          <a:stretch>
            <a:fillRect/>
          </a:stretch>
        </p:blipFill>
        <p:spPr bwMode="auto">
          <a:xfrm>
            <a:off x="251520" y="4504556"/>
            <a:ext cx="2353444" cy="235344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51520" y="1412776"/>
            <a:ext cx="2334110" cy="3054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fontScale="92500" lnSpcReduction="10000"/>
          </a:bodyPr>
          <a:lstStyle/>
          <a:p>
            <a:r>
              <a:rPr lang="nb-NO" dirty="0" smtClean="0"/>
              <a:t>”</a:t>
            </a:r>
            <a:r>
              <a:rPr lang="nb-NO" dirty="0" err="1" smtClean="0"/>
              <a:t>Our</a:t>
            </a:r>
            <a:r>
              <a:rPr lang="nb-NO" dirty="0" smtClean="0"/>
              <a:t> </a:t>
            </a:r>
            <a:r>
              <a:rPr lang="nb-NO" dirty="0" err="1" smtClean="0"/>
              <a:t>theories</a:t>
            </a:r>
            <a:r>
              <a:rPr lang="nb-NO" dirty="0" smtClean="0"/>
              <a:t> </a:t>
            </a:r>
            <a:r>
              <a:rPr lang="nb-NO" dirty="0" err="1" smtClean="0"/>
              <a:t>are</a:t>
            </a:r>
            <a:r>
              <a:rPr lang="nb-NO" dirty="0" smtClean="0"/>
              <a:t> </a:t>
            </a:r>
            <a:r>
              <a:rPr lang="nb-NO" dirty="0" err="1" smtClean="0"/>
              <a:t>simply</a:t>
            </a:r>
            <a:r>
              <a:rPr lang="nb-NO" dirty="0" smtClean="0"/>
              <a:t> not </a:t>
            </a:r>
            <a:r>
              <a:rPr lang="nb-NO" dirty="0" err="1" smtClean="0"/>
              <a:t>designed</a:t>
            </a:r>
            <a:r>
              <a:rPr lang="nb-NO" dirty="0" smtClean="0"/>
              <a:t> to </a:t>
            </a:r>
            <a:r>
              <a:rPr lang="nb-NO" dirty="0" err="1" smtClean="0"/>
              <a:t>deal</a:t>
            </a:r>
            <a:r>
              <a:rPr lang="nb-NO" dirty="0" smtClean="0"/>
              <a:t> </a:t>
            </a:r>
            <a:r>
              <a:rPr lang="nb-NO" dirty="0" err="1" smtClean="0"/>
              <a:t>with</a:t>
            </a:r>
            <a:r>
              <a:rPr lang="nb-NO" dirty="0" smtClean="0"/>
              <a:t> </a:t>
            </a:r>
            <a:r>
              <a:rPr lang="nb-NO" dirty="0" err="1" smtClean="0"/>
              <a:t>complex</a:t>
            </a:r>
            <a:r>
              <a:rPr lang="nb-NO" dirty="0" smtClean="0"/>
              <a:t> </a:t>
            </a:r>
            <a:r>
              <a:rPr lang="nb-NO" dirty="0" err="1" smtClean="0"/>
              <a:t>singularities</a:t>
            </a:r>
            <a:r>
              <a:rPr lang="nb-NO" dirty="0" smtClean="0"/>
              <a:t>, </a:t>
            </a:r>
            <a:r>
              <a:rPr lang="nb-NO" dirty="0" err="1" smtClean="0"/>
              <a:t>but</a:t>
            </a:r>
            <a:r>
              <a:rPr lang="nb-NO" dirty="0" smtClean="0"/>
              <a:t> </a:t>
            </a:r>
            <a:r>
              <a:rPr lang="nb-NO" dirty="0" err="1" smtClean="0"/>
              <a:t>rather</a:t>
            </a:r>
            <a:r>
              <a:rPr lang="nb-NO" dirty="0" smtClean="0"/>
              <a:t> </a:t>
            </a:r>
            <a:r>
              <a:rPr lang="nb-NO" dirty="0" err="1" smtClean="0"/>
              <a:t>with</a:t>
            </a:r>
            <a:r>
              <a:rPr lang="nb-NO" dirty="0" smtClean="0"/>
              <a:t> simple </a:t>
            </a:r>
            <a:r>
              <a:rPr lang="nb-NO" dirty="0" err="1" smtClean="0"/>
              <a:t>generalities</a:t>
            </a:r>
            <a:r>
              <a:rPr lang="nb-NO" dirty="0" smtClean="0"/>
              <a:t>” (Kaiser 1995).</a:t>
            </a:r>
          </a:p>
          <a:p>
            <a:r>
              <a:rPr lang="nb-NO" dirty="0" err="1" smtClean="0"/>
              <a:t>Abstraction</a:t>
            </a:r>
            <a:r>
              <a:rPr lang="nb-NO" dirty="0" smtClean="0"/>
              <a:t> / </a:t>
            </a:r>
            <a:r>
              <a:rPr lang="nb-NO" dirty="0" err="1" smtClean="0"/>
              <a:t>idealization</a:t>
            </a:r>
            <a:r>
              <a:rPr lang="nb-NO" dirty="0" smtClean="0"/>
              <a:t> </a:t>
            </a:r>
            <a:r>
              <a:rPr lang="nb-NO" dirty="0" err="1" smtClean="0"/>
              <a:t>towards</a:t>
            </a:r>
            <a:r>
              <a:rPr lang="nb-NO" dirty="0" smtClean="0"/>
              <a:t> </a:t>
            </a:r>
            <a:r>
              <a:rPr lang="nb-NO" dirty="0" err="1" smtClean="0"/>
              <a:t>phenomena</a:t>
            </a:r>
            <a:r>
              <a:rPr lang="nb-NO" dirty="0" smtClean="0"/>
              <a:t> </a:t>
            </a:r>
            <a:r>
              <a:rPr lang="nb-NO" dirty="0" err="1" smtClean="0"/>
              <a:t>involves</a:t>
            </a:r>
            <a:r>
              <a:rPr lang="nb-NO" dirty="0" smtClean="0"/>
              <a:t> </a:t>
            </a:r>
            <a:r>
              <a:rPr lang="nb-NO" dirty="0" err="1" smtClean="0"/>
              <a:t>re-descriptions</a:t>
            </a:r>
            <a:r>
              <a:rPr lang="nb-NO" dirty="0" smtClean="0"/>
              <a:t> </a:t>
            </a:r>
            <a:r>
              <a:rPr lang="nb-NO" dirty="0" err="1" smtClean="0"/>
              <a:t>that</a:t>
            </a:r>
            <a:r>
              <a:rPr lang="nb-NO" dirty="0" smtClean="0"/>
              <a:t> </a:t>
            </a:r>
            <a:r>
              <a:rPr lang="nb-NO" dirty="0" err="1" smtClean="0"/>
              <a:t>decide</a:t>
            </a:r>
            <a:r>
              <a:rPr lang="nb-NO" dirty="0" smtClean="0"/>
              <a:t> </a:t>
            </a:r>
            <a:r>
              <a:rPr lang="nb-NO" dirty="0" err="1" smtClean="0"/>
              <a:t>what</a:t>
            </a:r>
            <a:r>
              <a:rPr lang="nb-NO" dirty="0" smtClean="0"/>
              <a:t> to </a:t>
            </a:r>
            <a:r>
              <a:rPr lang="nb-NO" dirty="0" err="1" smtClean="0"/>
              <a:t>count</a:t>
            </a:r>
            <a:r>
              <a:rPr lang="nb-NO" dirty="0" smtClean="0"/>
              <a:t> as </a:t>
            </a:r>
            <a:r>
              <a:rPr lang="nb-NO" dirty="0" err="1" smtClean="0"/>
              <a:t>noise</a:t>
            </a:r>
            <a:r>
              <a:rPr lang="nb-NO" dirty="0" smtClean="0"/>
              <a:t> and </a:t>
            </a:r>
            <a:r>
              <a:rPr lang="nb-NO" dirty="0" err="1" smtClean="0"/>
              <a:t>what</a:t>
            </a:r>
            <a:r>
              <a:rPr lang="nb-NO" dirty="0" smtClean="0"/>
              <a:t> as signal.</a:t>
            </a:r>
          </a:p>
          <a:p>
            <a:r>
              <a:rPr lang="nb-NO" dirty="0" err="1" smtClean="0"/>
              <a:t>Once</a:t>
            </a:r>
            <a:r>
              <a:rPr lang="nb-NO" dirty="0" smtClean="0"/>
              <a:t> </a:t>
            </a:r>
            <a:r>
              <a:rPr lang="nb-NO" dirty="0" err="1" smtClean="0"/>
              <a:t>we</a:t>
            </a:r>
            <a:r>
              <a:rPr lang="nb-NO" dirty="0" smtClean="0"/>
              <a:t> have </a:t>
            </a:r>
            <a:r>
              <a:rPr lang="nb-NO" dirty="0" err="1" smtClean="0"/>
              <a:t>discarded</a:t>
            </a:r>
            <a:r>
              <a:rPr lang="nb-NO" dirty="0" smtClean="0"/>
              <a:t> </a:t>
            </a:r>
            <a:r>
              <a:rPr lang="nb-NO" dirty="0" err="1" smtClean="0"/>
              <a:t>the</a:t>
            </a:r>
            <a:r>
              <a:rPr lang="nb-NO" dirty="0" smtClean="0"/>
              <a:t> </a:t>
            </a:r>
            <a:r>
              <a:rPr lang="nb-NO" dirty="0" err="1" smtClean="0"/>
              <a:t>noise</a:t>
            </a:r>
            <a:r>
              <a:rPr lang="nb-NO" dirty="0" smtClean="0"/>
              <a:t>, </a:t>
            </a:r>
            <a:r>
              <a:rPr lang="nb-NO" dirty="0" err="1" smtClean="0"/>
              <a:t>the</a:t>
            </a:r>
            <a:r>
              <a:rPr lang="nb-NO" dirty="0" smtClean="0"/>
              <a:t> </a:t>
            </a:r>
            <a:r>
              <a:rPr lang="nb-NO" dirty="0" err="1" smtClean="0"/>
              <a:t>theories</a:t>
            </a:r>
            <a:r>
              <a:rPr lang="nb-NO" dirty="0" smtClean="0"/>
              <a:t> </a:t>
            </a:r>
            <a:r>
              <a:rPr lang="nb-NO" dirty="0" err="1" smtClean="0"/>
              <a:t>cannot</a:t>
            </a:r>
            <a:r>
              <a:rPr lang="nb-NO" dirty="0" smtClean="0"/>
              <a:t> ”</a:t>
            </a:r>
            <a:r>
              <a:rPr lang="nb-NO" dirty="0" err="1" smtClean="0"/>
              <a:t>reach</a:t>
            </a:r>
            <a:r>
              <a:rPr lang="nb-NO" dirty="0" smtClean="0"/>
              <a:t> back” to </a:t>
            </a:r>
            <a:r>
              <a:rPr lang="nb-NO" dirty="0" err="1" smtClean="0"/>
              <a:t>the</a:t>
            </a:r>
            <a:r>
              <a:rPr lang="nb-NO" dirty="0" smtClean="0"/>
              <a:t> </a:t>
            </a:r>
            <a:r>
              <a:rPr lang="nb-NO" dirty="0" err="1" smtClean="0"/>
              <a:t>complexity</a:t>
            </a:r>
            <a:r>
              <a:rPr lang="nb-NO" dirty="0" smtClean="0"/>
              <a:t> </a:t>
            </a:r>
            <a:r>
              <a:rPr lang="nb-NO" dirty="0" err="1" smtClean="0"/>
              <a:t>of</a:t>
            </a:r>
            <a:r>
              <a:rPr lang="nb-NO" dirty="0" smtClean="0"/>
              <a:t> </a:t>
            </a:r>
            <a:r>
              <a:rPr lang="nb-NO" dirty="0" err="1" smtClean="0"/>
              <a:t>the</a:t>
            </a:r>
            <a:r>
              <a:rPr lang="nb-NO" dirty="0" smtClean="0"/>
              <a:t> </a:t>
            </a:r>
            <a:r>
              <a:rPr lang="nb-NO" dirty="0" err="1" smtClean="0"/>
              <a:t>singularities</a:t>
            </a:r>
            <a:r>
              <a:rPr lang="nb-NO" dirty="0" smtClean="0"/>
              <a:t>.</a:t>
            </a:r>
          </a:p>
          <a:p>
            <a:pPr lvl="1"/>
            <a:r>
              <a:rPr lang="nb-NO" dirty="0" smtClean="0"/>
              <a:t>Basic </a:t>
            </a:r>
            <a:r>
              <a:rPr lang="nb-NO" dirty="0" err="1" smtClean="0"/>
              <a:t>science</a:t>
            </a:r>
            <a:r>
              <a:rPr lang="nb-NO" dirty="0" smtClean="0"/>
              <a:t> ≠ </a:t>
            </a:r>
            <a:r>
              <a:rPr lang="nb-NO" dirty="0" err="1" smtClean="0"/>
              <a:t>applied</a:t>
            </a:r>
            <a:r>
              <a:rPr lang="nb-NO" dirty="0" smtClean="0"/>
              <a:t> </a:t>
            </a:r>
            <a:r>
              <a:rPr lang="nb-NO" dirty="0" err="1" smtClean="0"/>
              <a:t>science</a:t>
            </a:r>
            <a:endParaRPr lang="nb-N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3" name="Plassholder for innhold 2"/>
          <p:cNvSpPr>
            <a:spLocks noGrp="1"/>
          </p:cNvSpPr>
          <p:nvPr>
            <p:ph sz="half" idx="1"/>
          </p:nvPr>
        </p:nvSpPr>
        <p:spPr>
          <a:xfrm>
            <a:off x="457200" y="1773936"/>
            <a:ext cx="4474840" cy="4623816"/>
          </a:xfrm>
        </p:spPr>
        <p:txBody>
          <a:bodyPr>
            <a:normAutofit lnSpcReduction="10000"/>
          </a:bodyPr>
          <a:lstStyle/>
          <a:p>
            <a:r>
              <a:rPr lang="nb-NO" dirty="0" smtClean="0"/>
              <a:t>Science </a:t>
            </a:r>
            <a:r>
              <a:rPr lang="nb-NO" dirty="0" err="1" smtClean="0"/>
              <a:t>celebrates</a:t>
            </a:r>
            <a:r>
              <a:rPr lang="nb-NO" dirty="0" smtClean="0"/>
              <a:t> order, </a:t>
            </a:r>
            <a:r>
              <a:rPr lang="nb-NO" dirty="0" err="1" smtClean="0"/>
              <a:t>because</a:t>
            </a:r>
            <a:r>
              <a:rPr lang="nb-NO" dirty="0" smtClean="0"/>
              <a:t> </a:t>
            </a:r>
            <a:r>
              <a:rPr lang="nb-NO" dirty="0" err="1" smtClean="0"/>
              <a:t>reality</a:t>
            </a:r>
            <a:r>
              <a:rPr lang="nb-NO" dirty="0" smtClean="0"/>
              <a:t> is so </a:t>
            </a:r>
            <a:r>
              <a:rPr lang="nb-NO" dirty="0" err="1" smtClean="0"/>
              <a:t>messy</a:t>
            </a:r>
            <a:r>
              <a:rPr lang="nb-NO" dirty="0" smtClean="0"/>
              <a:t>?</a:t>
            </a:r>
          </a:p>
          <a:p>
            <a:r>
              <a:rPr lang="nb-NO" dirty="0" err="1" smtClean="0"/>
              <a:t>If</a:t>
            </a:r>
            <a:r>
              <a:rPr lang="nb-NO" dirty="0" smtClean="0"/>
              <a:t> </a:t>
            </a:r>
            <a:r>
              <a:rPr lang="nb-NO" dirty="0" err="1" smtClean="0"/>
              <a:t>phenomena</a:t>
            </a:r>
            <a:r>
              <a:rPr lang="nb-NO" dirty="0" smtClean="0"/>
              <a:t> and </a:t>
            </a:r>
            <a:r>
              <a:rPr lang="nb-NO" dirty="0" err="1" smtClean="0"/>
              <a:t>models</a:t>
            </a:r>
            <a:r>
              <a:rPr lang="nb-NO" dirty="0" smtClean="0"/>
              <a:t> </a:t>
            </a:r>
            <a:r>
              <a:rPr lang="nb-NO" dirty="0" err="1" smtClean="0"/>
              <a:t>are</a:t>
            </a:r>
            <a:r>
              <a:rPr lang="nb-NO" dirty="0" smtClean="0"/>
              <a:t> </a:t>
            </a:r>
            <a:r>
              <a:rPr lang="nb-NO" dirty="0" err="1" smtClean="0"/>
              <a:t>based</a:t>
            </a:r>
            <a:r>
              <a:rPr lang="nb-NO" dirty="0" smtClean="0"/>
              <a:t> </a:t>
            </a:r>
            <a:r>
              <a:rPr lang="nb-NO" dirty="0" err="1" smtClean="0"/>
              <a:t>on</a:t>
            </a:r>
            <a:r>
              <a:rPr lang="nb-NO" dirty="0" smtClean="0"/>
              <a:t> </a:t>
            </a:r>
            <a:r>
              <a:rPr lang="nb-NO" dirty="0" err="1" smtClean="0"/>
              <a:t>abstractions</a:t>
            </a:r>
            <a:r>
              <a:rPr lang="nb-NO" dirty="0" smtClean="0"/>
              <a:t>, </a:t>
            </a:r>
            <a:r>
              <a:rPr lang="nb-NO" dirty="0" err="1" smtClean="0"/>
              <a:t>then</a:t>
            </a:r>
            <a:r>
              <a:rPr lang="nb-NO" dirty="0" smtClean="0"/>
              <a:t> </a:t>
            </a:r>
            <a:r>
              <a:rPr lang="nb-NO" dirty="0" err="1" smtClean="0"/>
              <a:t>this</a:t>
            </a:r>
            <a:r>
              <a:rPr lang="nb-NO" dirty="0" smtClean="0"/>
              <a:t> </a:t>
            </a:r>
            <a:r>
              <a:rPr lang="nb-NO" dirty="0" err="1" smtClean="0"/>
              <a:t>implies</a:t>
            </a:r>
            <a:r>
              <a:rPr lang="nb-NO" dirty="0" smtClean="0"/>
              <a:t> </a:t>
            </a:r>
            <a:r>
              <a:rPr lang="nb-NO" dirty="0" smtClean="0"/>
              <a:t>p</a:t>
            </a:r>
            <a:r>
              <a:rPr lang="nb-NO" dirty="0" smtClean="0"/>
              <a:t>urpose and </a:t>
            </a:r>
            <a:r>
              <a:rPr lang="nb-NO" dirty="0" err="1" smtClean="0"/>
              <a:t>delineation</a:t>
            </a:r>
            <a:r>
              <a:rPr lang="nb-NO" dirty="0" smtClean="0"/>
              <a:t>. </a:t>
            </a:r>
          </a:p>
          <a:p>
            <a:r>
              <a:rPr lang="nb-NO" dirty="0" smtClean="0"/>
              <a:t>The </a:t>
            </a:r>
            <a:r>
              <a:rPr lang="nb-NO" dirty="0" err="1" smtClean="0"/>
              <a:t>map</a:t>
            </a:r>
            <a:r>
              <a:rPr lang="nb-NO" dirty="0" smtClean="0"/>
              <a:t> </a:t>
            </a:r>
            <a:r>
              <a:rPr lang="nb-NO" dirty="0" err="1" smtClean="0"/>
              <a:t>of</a:t>
            </a:r>
            <a:r>
              <a:rPr lang="nb-NO" dirty="0" smtClean="0"/>
              <a:t> </a:t>
            </a:r>
            <a:r>
              <a:rPr lang="nb-NO" dirty="0" err="1" smtClean="0"/>
              <a:t>science</a:t>
            </a:r>
            <a:r>
              <a:rPr lang="nb-NO" dirty="0" smtClean="0"/>
              <a:t> </a:t>
            </a:r>
            <a:r>
              <a:rPr lang="nb-NO" dirty="0" err="1" smtClean="0"/>
              <a:t>does</a:t>
            </a:r>
            <a:r>
              <a:rPr lang="nb-NO" dirty="0" smtClean="0"/>
              <a:t> not fold </a:t>
            </a:r>
            <a:r>
              <a:rPr lang="nb-NO" dirty="0" err="1" smtClean="0"/>
              <a:t>neatly</a:t>
            </a:r>
            <a:r>
              <a:rPr lang="nb-NO" dirty="0" smtClean="0"/>
              <a:t> over </a:t>
            </a:r>
            <a:r>
              <a:rPr lang="nb-NO" dirty="0" err="1" smtClean="0"/>
              <a:t>reality</a:t>
            </a:r>
            <a:r>
              <a:rPr lang="nb-NO" dirty="0" smtClean="0"/>
              <a:t>;</a:t>
            </a:r>
            <a:r>
              <a:rPr lang="nb-NO" dirty="0" smtClean="0"/>
              <a:t> </a:t>
            </a:r>
            <a:r>
              <a:rPr lang="nb-NO" dirty="0" err="1" smtClean="0"/>
              <a:t>rather</a:t>
            </a:r>
            <a:r>
              <a:rPr lang="nb-NO" dirty="0" smtClean="0"/>
              <a:t> a patchwork?</a:t>
            </a:r>
            <a:endParaRPr lang="nb-NO" dirty="0"/>
          </a:p>
        </p:txBody>
      </p:sp>
      <p:pic>
        <p:nvPicPr>
          <p:cNvPr id="6" name="Picture 5" descr="blanche"/>
          <p:cNvPicPr>
            <a:picLocks noGrp="1" noChangeAspect="1" noChangeArrowheads="1"/>
          </p:cNvPicPr>
          <p:nvPr>
            <p:ph sz="half" idx="2"/>
          </p:nvPr>
        </p:nvPicPr>
        <p:blipFill>
          <a:blip r:embed="rId2" cstate="print">
            <a:clrChange>
              <a:clrFrom>
                <a:srgbClr val="BD9A56"/>
              </a:clrFrom>
              <a:clrTo>
                <a:srgbClr val="BD9A56">
                  <a:alpha val="0"/>
                </a:srgbClr>
              </a:clrTo>
            </a:clrChange>
          </a:blip>
          <a:srcRect/>
          <a:stretch>
            <a:fillRect/>
          </a:stretch>
        </p:blipFill>
        <p:spPr bwMode="auto">
          <a:xfrm>
            <a:off x="5220072" y="1484784"/>
            <a:ext cx="3731010" cy="4702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t>
            </a:r>
            <a:r>
              <a:rPr lang="nb-NO" dirty="0" err="1" smtClean="0"/>
              <a:t>onwards</a:t>
            </a:r>
            <a:r>
              <a:rPr lang="nb-NO" dirty="0" smtClean="0"/>
              <a:t> to </a:t>
            </a:r>
            <a:r>
              <a:rPr lang="nb-NO" dirty="0" err="1" smtClean="0"/>
              <a:t>technology</a:t>
            </a:r>
            <a:r>
              <a:rPr lang="nb-NO" dirty="0" smtClean="0"/>
              <a:t> </a:t>
            </a:r>
            <a:r>
              <a:rPr lang="nb-NO" dirty="0" err="1" smtClean="0"/>
              <a:t>assessment</a:t>
            </a:r>
            <a:r>
              <a:rPr lang="nb-NO" dirty="0" smtClean="0"/>
              <a:t> and risks</a:t>
            </a:r>
            <a:endParaRPr lang="nb-NO" dirty="0"/>
          </a:p>
        </p:txBody>
      </p:sp>
      <p:sp>
        <p:nvSpPr>
          <p:cNvPr id="3" name="Plassholder for innhold 2"/>
          <p:cNvSpPr>
            <a:spLocks noGrp="1"/>
          </p:cNvSpPr>
          <p:nvPr>
            <p:ph idx="1"/>
          </p:nvPr>
        </p:nvSpPr>
        <p:spPr/>
        <p:txBody>
          <a:bodyPr/>
          <a:lstStyle/>
          <a:p>
            <a:r>
              <a:rPr lang="nb-NO" dirty="0" smtClean="0"/>
              <a:t>The </a:t>
            </a:r>
            <a:r>
              <a:rPr lang="nb-NO" dirty="0" err="1" smtClean="0"/>
              <a:t>changing</a:t>
            </a:r>
            <a:r>
              <a:rPr lang="nb-NO" dirty="0" smtClean="0"/>
              <a:t> </a:t>
            </a:r>
            <a:r>
              <a:rPr lang="nb-NO" dirty="0" err="1" smtClean="0"/>
              <a:t>culture</a:t>
            </a:r>
            <a:r>
              <a:rPr lang="nb-NO" dirty="0" smtClean="0"/>
              <a:t> </a:t>
            </a:r>
            <a:r>
              <a:rPr lang="nb-NO" dirty="0" err="1" smtClean="0"/>
              <a:t>of</a:t>
            </a:r>
            <a:r>
              <a:rPr lang="nb-NO" dirty="0" smtClean="0"/>
              <a:t> risk:</a:t>
            </a:r>
          </a:p>
          <a:p>
            <a:pPr>
              <a:buNone/>
            </a:pPr>
            <a:endParaRPr lang="nb-NO" dirty="0"/>
          </a:p>
        </p:txBody>
      </p:sp>
      <p:pic>
        <p:nvPicPr>
          <p:cNvPr id="4" name="Picture 4" descr="birdFlu3"/>
          <p:cNvPicPr>
            <a:picLocks noChangeAspect="1" noChangeArrowheads="1"/>
          </p:cNvPicPr>
          <p:nvPr/>
        </p:nvPicPr>
        <p:blipFill>
          <a:blip r:embed="rId2" cstate="print"/>
          <a:srcRect/>
          <a:stretch>
            <a:fillRect/>
          </a:stretch>
        </p:blipFill>
        <p:spPr>
          <a:xfrm>
            <a:off x="2699792" y="2636912"/>
            <a:ext cx="5112866" cy="366558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188913"/>
            <a:ext cx="8353425" cy="946150"/>
          </a:xfrm>
          <a:noFill/>
        </p:spPr>
        <p:txBody>
          <a:bodyPr/>
          <a:lstStyle/>
          <a:p>
            <a:pPr eaLnBrk="1" hangingPunct="1"/>
            <a:r>
              <a:rPr lang="en-GB" sz="2800" i="1" smtClean="0"/>
              <a:t>1: Risk as engineering error: ”Galloping Gertie” Tacoma Narrows Bridge 1940</a:t>
            </a:r>
            <a:endParaRPr lang="en-GB" sz="3600" smtClean="0"/>
          </a:p>
        </p:txBody>
      </p:sp>
      <p:pic>
        <p:nvPicPr>
          <p:cNvPr id="10243" name="Picture 4" descr="Tacoma Narrow bridge collapse"/>
          <p:cNvPicPr>
            <a:picLocks noChangeAspect="1" noChangeArrowheads="1"/>
          </p:cNvPicPr>
          <p:nvPr/>
        </p:nvPicPr>
        <p:blipFill>
          <a:blip r:embed="rId3" cstate="print"/>
          <a:srcRect/>
          <a:stretch>
            <a:fillRect/>
          </a:stretch>
        </p:blipFill>
        <p:spPr bwMode="auto">
          <a:xfrm>
            <a:off x="179388" y="2349500"/>
            <a:ext cx="4392612" cy="3295650"/>
          </a:xfrm>
          <a:prstGeom prst="rect">
            <a:avLst/>
          </a:prstGeom>
          <a:noFill/>
          <a:ln w="9525">
            <a:noFill/>
            <a:miter lim="800000"/>
            <a:headEnd/>
            <a:tailEnd/>
          </a:ln>
        </p:spPr>
      </p:pic>
      <p:pic>
        <p:nvPicPr>
          <p:cNvPr id="10244" name="Picture 5" descr="Tacoma Narrows Galloping Gertie"/>
          <p:cNvPicPr>
            <a:picLocks noChangeAspect="1" noChangeArrowheads="1"/>
          </p:cNvPicPr>
          <p:nvPr/>
        </p:nvPicPr>
        <p:blipFill>
          <a:blip r:embed="rId4" cstate="print"/>
          <a:srcRect/>
          <a:stretch>
            <a:fillRect/>
          </a:stretch>
        </p:blipFill>
        <p:spPr bwMode="auto">
          <a:xfrm>
            <a:off x="4643438" y="2420938"/>
            <a:ext cx="4248150" cy="3195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Engineering error:</a:t>
            </a:r>
          </a:p>
        </p:txBody>
      </p:sp>
      <p:sp>
        <p:nvSpPr>
          <p:cNvPr id="11267" name="Rectangle 3"/>
          <p:cNvSpPr>
            <a:spLocks noGrp="1" noChangeArrowheads="1"/>
          </p:cNvSpPr>
          <p:nvPr>
            <p:ph idx="1"/>
          </p:nvPr>
        </p:nvSpPr>
        <p:spPr/>
        <p:txBody>
          <a:bodyPr/>
          <a:lstStyle/>
          <a:p>
            <a:pPr eaLnBrk="1" hangingPunct="1"/>
            <a:r>
              <a:rPr lang="en-GB" smtClean="0"/>
              <a:t>Problem: </a:t>
            </a:r>
          </a:p>
          <a:p>
            <a:pPr lvl="1" eaLnBrk="1" hangingPunct="1"/>
            <a:r>
              <a:rPr lang="en-GB" smtClean="0"/>
              <a:t>Overlooking variables in nature</a:t>
            </a:r>
          </a:p>
          <a:p>
            <a:pPr lvl="1" eaLnBrk="1" hangingPunct="1"/>
            <a:r>
              <a:rPr lang="en-GB" smtClean="0"/>
              <a:t>Distance from theoretical model to real system</a:t>
            </a:r>
          </a:p>
          <a:p>
            <a:pPr eaLnBrk="1" hangingPunct="1"/>
            <a:r>
              <a:rPr lang="en-GB" smtClean="0"/>
              <a:t>Solution:</a:t>
            </a:r>
          </a:p>
          <a:p>
            <a:pPr lvl="1" eaLnBrk="1" hangingPunct="1"/>
            <a:r>
              <a:rPr lang="en-GB" smtClean="0"/>
              <a:t>Safety margins to be built in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227013"/>
            <a:ext cx="7391400" cy="1373187"/>
          </a:xfrm>
          <a:noFill/>
        </p:spPr>
        <p:txBody>
          <a:bodyPr>
            <a:normAutofit/>
          </a:bodyPr>
          <a:lstStyle/>
          <a:p>
            <a:pPr eaLnBrk="1" hangingPunct="1"/>
            <a:r>
              <a:rPr lang="en-GB" sz="2800" i="1" smtClean="0"/>
              <a:t>1.a The unseen risks:</a:t>
            </a:r>
            <a:br>
              <a:rPr lang="en-GB" sz="2800" i="1" smtClean="0"/>
            </a:br>
            <a:r>
              <a:rPr lang="en-GB" sz="2800" i="1" smtClean="0"/>
              <a:t>”There is poison all around us now” The New York Times, review av Silent Spring</a:t>
            </a:r>
            <a:endParaRPr lang="en-GB" sz="3600" smtClean="0"/>
          </a:p>
        </p:txBody>
      </p:sp>
      <p:pic>
        <p:nvPicPr>
          <p:cNvPr id="12292" name="Picture 4" descr="rachel carson"/>
          <p:cNvPicPr>
            <a:picLocks noChangeAspect="1" noChangeArrowheads="1"/>
          </p:cNvPicPr>
          <p:nvPr/>
        </p:nvPicPr>
        <p:blipFill>
          <a:blip r:embed="rId3" cstate="print"/>
          <a:srcRect/>
          <a:stretch>
            <a:fillRect/>
          </a:stretch>
        </p:blipFill>
        <p:spPr bwMode="auto">
          <a:xfrm>
            <a:off x="395288" y="3213100"/>
            <a:ext cx="1905000" cy="2800350"/>
          </a:xfrm>
          <a:prstGeom prst="rect">
            <a:avLst/>
          </a:prstGeom>
          <a:noFill/>
          <a:ln w="9525">
            <a:noFill/>
            <a:miter lim="800000"/>
            <a:headEnd/>
            <a:tailEnd/>
          </a:ln>
        </p:spPr>
      </p:pic>
      <p:pic>
        <p:nvPicPr>
          <p:cNvPr id="12293" name="Picture 5" descr="silent spring"/>
          <p:cNvPicPr>
            <a:picLocks noChangeAspect="1" noChangeArrowheads="1"/>
          </p:cNvPicPr>
          <p:nvPr/>
        </p:nvPicPr>
        <p:blipFill>
          <a:blip r:embed="rId4" cstate="print"/>
          <a:srcRect/>
          <a:stretch>
            <a:fillRect/>
          </a:stretch>
        </p:blipFill>
        <p:spPr bwMode="auto">
          <a:xfrm>
            <a:off x="468313" y="1700213"/>
            <a:ext cx="952500" cy="1371600"/>
          </a:xfrm>
          <a:prstGeom prst="rect">
            <a:avLst/>
          </a:prstGeom>
          <a:noFill/>
          <a:ln w="9525">
            <a:noFill/>
            <a:miter lim="800000"/>
            <a:headEnd/>
            <a:tailEnd/>
          </a:ln>
        </p:spPr>
      </p:pic>
      <p:pic>
        <p:nvPicPr>
          <p:cNvPr id="12294" name="Picture 6" descr="londonair"/>
          <p:cNvPicPr>
            <a:picLocks noChangeAspect="1" noChangeArrowheads="1"/>
          </p:cNvPicPr>
          <p:nvPr/>
        </p:nvPicPr>
        <p:blipFill>
          <a:blip r:embed="rId5" cstate="print"/>
          <a:srcRect/>
          <a:stretch>
            <a:fillRect/>
          </a:stretch>
        </p:blipFill>
        <p:spPr bwMode="auto">
          <a:xfrm>
            <a:off x="5724525" y="1628775"/>
            <a:ext cx="2857500" cy="2143125"/>
          </a:xfrm>
          <a:prstGeom prst="rect">
            <a:avLst/>
          </a:prstGeom>
          <a:noFill/>
          <a:ln w="9525">
            <a:noFill/>
            <a:miter lim="800000"/>
            <a:headEnd/>
            <a:tailEnd/>
          </a:ln>
        </p:spPr>
      </p:pic>
      <p:pic>
        <p:nvPicPr>
          <p:cNvPr id="12295" name="Picture 7" descr="oil rigg disaster"/>
          <p:cNvPicPr>
            <a:picLocks noChangeAspect="1" noChangeArrowheads="1"/>
          </p:cNvPicPr>
          <p:nvPr/>
        </p:nvPicPr>
        <p:blipFill>
          <a:blip r:embed="rId6" cstate="print"/>
          <a:srcRect/>
          <a:stretch>
            <a:fillRect/>
          </a:stretch>
        </p:blipFill>
        <p:spPr bwMode="auto">
          <a:xfrm>
            <a:off x="2771775" y="4005263"/>
            <a:ext cx="2743200" cy="2073275"/>
          </a:xfrm>
          <a:prstGeom prst="rect">
            <a:avLst/>
          </a:prstGeom>
          <a:noFill/>
          <a:ln w="9525">
            <a:noFill/>
            <a:miter lim="800000"/>
            <a:headEnd/>
            <a:tailEnd/>
          </a:ln>
        </p:spPr>
      </p:pic>
      <p:pic>
        <p:nvPicPr>
          <p:cNvPr id="12296" name="Picture 8" descr="pollution india"/>
          <p:cNvPicPr>
            <a:picLocks noChangeAspect="1" noChangeArrowheads="1"/>
          </p:cNvPicPr>
          <p:nvPr/>
        </p:nvPicPr>
        <p:blipFill>
          <a:blip r:embed="rId7" cstate="print"/>
          <a:srcRect/>
          <a:stretch>
            <a:fillRect/>
          </a:stretch>
        </p:blipFill>
        <p:spPr bwMode="auto">
          <a:xfrm>
            <a:off x="3059113" y="1773238"/>
            <a:ext cx="2089150" cy="208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”Unseen risks”</a:t>
            </a:r>
          </a:p>
        </p:txBody>
      </p:sp>
      <p:sp>
        <p:nvSpPr>
          <p:cNvPr id="13315" name="Rectangle 3"/>
          <p:cNvSpPr>
            <a:spLocks noGrp="1" noChangeArrowheads="1"/>
          </p:cNvSpPr>
          <p:nvPr>
            <p:ph idx="1"/>
          </p:nvPr>
        </p:nvSpPr>
        <p:spPr/>
        <p:txBody>
          <a:bodyPr/>
          <a:lstStyle/>
          <a:p>
            <a:pPr eaLnBrk="1" hangingPunct="1"/>
            <a:r>
              <a:rPr lang="en-GB" smtClean="0"/>
              <a:t>Problem:</a:t>
            </a:r>
          </a:p>
          <a:p>
            <a:pPr lvl="1" eaLnBrk="1" hangingPunct="1"/>
            <a:r>
              <a:rPr lang="en-GB" smtClean="0"/>
              <a:t>Frightening for large parts of the public</a:t>
            </a:r>
          </a:p>
          <a:p>
            <a:pPr lvl="1" eaLnBrk="1" hangingPunct="1"/>
            <a:r>
              <a:rPr lang="en-GB" smtClean="0"/>
              <a:t>Detection often too late?</a:t>
            </a:r>
          </a:p>
          <a:p>
            <a:pPr eaLnBrk="1" hangingPunct="1"/>
            <a:r>
              <a:rPr lang="en-GB" smtClean="0"/>
              <a:t>Solution:</a:t>
            </a:r>
          </a:p>
          <a:p>
            <a:pPr lvl="1" eaLnBrk="1" hangingPunct="1"/>
            <a:r>
              <a:rPr lang="en-GB" smtClean="0"/>
              <a:t>Scientific risk assessment (regulated)</a:t>
            </a:r>
          </a:p>
          <a:p>
            <a:pPr lvl="1" eaLnBrk="1" hangingPunct="1"/>
            <a:r>
              <a:rPr lang="en-GB" smtClean="0"/>
              <a:t>Trustworthy communication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46038"/>
            <a:ext cx="7391400" cy="1554162"/>
          </a:xfrm>
          <a:noFill/>
        </p:spPr>
        <p:txBody>
          <a:bodyPr>
            <a:normAutofit/>
          </a:bodyPr>
          <a:lstStyle/>
          <a:p>
            <a:pPr eaLnBrk="1" hangingPunct="1"/>
            <a:r>
              <a:rPr lang="en-GB" sz="3200" smtClean="0"/>
              <a:t>2: Risk as consequence of Big (Frightening) Technology: Nuclear Power</a:t>
            </a:r>
          </a:p>
        </p:txBody>
      </p:sp>
      <p:pic>
        <p:nvPicPr>
          <p:cNvPr id="14339" name="Picture 4" descr="Sellafield Nuclear Power plant"/>
          <p:cNvPicPr>
            <a:picLocks noChangeAspect="1" noChangeArrowheads="1"/>
          </p:cNvPicPr>
          <p:nvPr/>
        </p:nvPicPr>
        <p:blipFill>
          <a:blip r:embed="rId3" cstate="print"/>
          <a:srcRect/>
          <a:stretch>
            <a:fillRect/>
          </a:stretch>
        </p:blipFill>
        <p:spPr bwMode="auto">
          <a:xfrm>
            <a:off x="1475656" y="1772816"/>
            <a:ext cx="3240902" cy="48691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t>Big Technology risk</a:t>
            </a:r>
          </a:p>
        </p:txBody>
      </p:sp>
      <p:sp>
        <p:nvSpPr>
          <p:cNvPr id="15363" name="Rectangle 3"/>
          <p:cNvSpPr>
            <a:spLocks noGrp="1" noChangeArrowheads="1"/>
          </p:cNvSpPr>
          <p:nvPr>
            <p:ph idx="1"/>
          </p:nvPr>
        </p:nvSpPr>
        <p:spPr/>
        <p:txBody>
          <a:bodyPr/>
          <a:lstStyle/>
          <a:p>
            <a:pPr eaLnBrk="1" hangingPunct="1">
              <a:lnSpc>
                <a:spcPct val="90000"/>
              </a:lnSpc>
            </a:pPr>
            <a:r>
              <a:rPr lang="en-GB" sz="2800" smtClean="0"/>
              <a:t>Problem: </a:t>
            </a:r>
          </a:p>
          <a:p>
            <a:pPr lvl="1" eaLnBrk="1" hangingPunct="1">
              <a:lnSpc>
                <a:spcPct val="90000"/>
              </a:lnSpc>
            </a:pPr>
            <a:r>
              <a:rPr lang="en-GB" sz="2400" smtClean="0"/>
              <a:t>Possible harm not localized to cause of risk</a:t>
            </a:r>
          </a:p>
          <a:p>
            <a:pPr lvl="1" eaLnBrk="1" hangingPunct="1">
              <a:lnSpc>
                <a:spcPct val="90000"/>
              </a:lnSpc>
            </a:pPr>
            <a:r>
              <a:rPr lang="en-GB" sz="2400" smtClean="0"/>
              <a:t>Complex technological system with multiple causal pathways</a:t>
            </a:r>
          </a:p>
          <a:p>
            <a:pPr lvl="1" eaLnBrk="1" hangingPunct="1">
              <a:lnSpc>
                <a:spcPct val="90000"/>
              </a:lnSpc>
            </a:pPr>
            <a:r>
              <a:rPr lang="en-GB" sz="2400" smtClean="0"/>
              <a:t>Population perceives risks as large; resistance</a:t>
            </a:r>
          </a:p>
          <a:p>
            <a:pPr eaLnBrk="1" hangingPunct="1">
              <a:lnSpc>
                <a:spcPct val="90000"/>
              </a:lnSpc>
            </a:pPr>
            <a:r>
              <a:rPr lang="en-GB" sz="2800" smtClean="0"/>
              <a:t>Solution:</a:t>
            </a:r>
          </a:p>
          <a:p>
            <a:pPr lvl="1" eaLnBrk="1" hangingPunct="1">
              <a:lnSpc>
                <a:spcPct val="90000"/>
              </a:lnSpc>
            </a:pPr>
            <a:r>
              <a:rPr lang="en-GB" sz="2400" smtClean="0"/>
              <a:t>Risk analysis</a:t>
            </a:r>
          </a:p>
          <a:p>
            <a:pPr lvl="1" eaLnBrk="1" hangingPunct="1">
              <a:lnSpc>
                <a:spcPct val="90000"/>
              </a:lnSpc>
            </a:pPr>
            <a:r>
              <a:rPr lang="en-GB" sz="2400" smtClean="0"/>
              <a:t>Safety measures / Protection standards</a:t>
            </a:r>
          </a:p>
          <a:p>
            <a:pPr lvl="1" eaLnBrk="1" hangingPunct="1">
              <a:lnSpc>
                <a:spcPct val="90000"/>
              </a:lnSpc>
            </a:pPr>
            <a:r>
              <a:rPr lang="en-GB" sz="2400" smtClean="0"/>
              <a:t>Countermeasures and restoration</a:t>
            </a:r>
          </a:p>
          <a:p>
            <a:pPr lvl="1" eaLnBrk="1" hangingPunct="1">
              <a:lnSpc>
                <a:spcPct val="90000"/>
              </a:lnSpc>
            </a:pPr>
            <a:r>
              <a:rPr lang="en-GB" sz="2400" smtClean="0"/>
              <a:t>Scientific education of people / decision-makers</a:t>
            </a:r>
          </a:p>
          <a:p>
            <a:pPr lvl="1" eaLnBrk="1" hangingPunct="1">
              <a:lnSpc>
                <a:spcPct val="90000"/>
              </a:lnSpc>
            </a:pPr>
            <a:endParaRPr lang="en-GB" sz="240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17500" y="782638"/>
            <a:ext cx="8637588" cy="701675"/>
          </a:xfrm>
        </p:spPr>
        <p:txBody>
          <a:bodyPr/>
          <a:lstStyle/>
          <a:p>
            <a:pPr eaLnBrk="1" hangingPunct="1"/>
            <a:r>
              <a:rPr lang="en-GB" sz="4000" smtClean="0"/>
              <a:t>In social science:</a:t>
            </a:r>
          </a:p>
        </p:txBody>
      </p:sp>
      <p:sp>
        <p:nvSpPr>
          <p:cNvPr id="16387" name="Rectangle 3"/>
          <p:cNvSpPr>
            <a:spLocks noGrp="1" noChangeArrowheads="1"/>
          </p:cNvSpPr>
          <p:nvPr>
            <p:ph idx="1"/>
          </p:nvPr>
        </p:nvSpPr>
        <p:spPr/>
        <p:txBody>
          <a:bodyPr/>
          <a:lstStyle/>
          <a:p>
            <a:pPr marL="0" indent="190500" eaLnBrk="1" hangingPunct="1"/>
            <a:r>
              <a:rPr lang="en-GB" sz="4000" smtClean="0"/>
              <a:t>Ulrich Beck, Risikogesellschaft (”Risk society”) 1986</a:t>
            </a:r>
          </a:p>
          <a:p>
            <a:pPr marL="0" indent="190500" eaLnBrk="1" hangingPunct="1"/>
            <a:r>
              <a:rPr lang="en-GB" sz="4000" smtClean="0"/>
              <a:t>Kristin Shrader-Frechette, Risk Analysis and Scientific Method, 1985</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7838" y="152400"/>
            <a:ext cx="6708418" cy="1260376"/>
          </a:xfrm>
        </p:spPr>
        <p:txBody>
          <a:bodyPr>
            <a:normAutofit/>
          </a:bodyPr>
          <a:lstStyle/>
          <a:p>
            <a:r>
              <a:rPr lang="nb-NO" sz="4800" dirty="0" smtClean="0"/>
              <a:t>A personal narrative</a:t>
            </a:r>
            <a:endParaRPr lang="nb-NO" sz="3200" dirty="0"/>
          </a:p>
        </p:txBody>
      </p:sp>
      <p:sp>
        <p:nvSpPr>
          <p:cNvPr id="3" name="Plassholder for innhold 2"/>
          <p:cNvSpPr>
            <a:spLocks noGrp="1"/>
          </p:cNvSpPr>
          <p:nvPr>
            <p:ph idx="1"/>
          </p:nvPr>
        </p:nvSpPr>
        <p:spPr/>
        <p:txBody>
          <a:bodyPr>
            <a:normAutofit/>
          </a:bodyPr>
          <a:lstStyle/>
          <a:p>
            <a:endParaRPr lang="nb-NO" dirty="0" smtClean="0"/>
          </a:p>
          <a:p>
            <a:endParaRPr lang="nb-NO" dirty="0" smtClean="0"/>
          </a:p>
          <a:p>
            <a:endParaRPr lang="nb-NO" dirty="0" smtClean="0"/>
          </a:p>
          <a:p>
            <a:endParaRPr lang="nb-NO" dirty="0" smtClean="0"/>
          </a:p>
          <a:p>
            <a:endParaRPr lang="nb-NO" dirty="0" smtClean="0"/>
          </a:p>
          <a:p>
            <a:endParaRPr lang="nb-NO" dirty="0"/>
          </a:p>
        </p:txBody>
      </p:sp>
      <p:sp>
        <p:nvSpPr>
          <p:cNvPr id="4" name="Plassholder for tekst 3"/>
          <p:cNvSpPr>
            <a:spLocks noGrp="1"/>
          </p:cNvSpPr>
          <p:nvPr>
            <p:ph type="body" sz="half" idx="2"/>
          </p:nvPr>
        </p:nvSpPr>
        <p:spPr/>
        <p:txBody>
          <a:bodyPr/>
          <a:lstStyle/>
          <a:p>
            <a:r>
              <a:rPr lang="nb-NO" sz="4800" b="1" dirty="0" err="1" smtClean="0"/>
              <a:t>Playing</a:t>
            </a:r>
            <a:r>
              <a:rPr lang="nb-NO" sz="4800" b="1" dirty="0" smtClean="0"/>
              <a:t>  </a:t>
            </a:r>
            <a:r>
              <a:rPr lang="nb-NO" sz="4800" b="1" dirty="0" err="1" smtClean="0"/>
              <a:t>around</a:t>
            </a:r>
            <a:r>
              <a:rPr lang="nb-NO" sz="4800" b="1" dirty="0" smtClean="0"/>
              <a:t> </a:t>
            </a:r>
            <a:r>
              <a:rPr lang="nb-NO" sz="4800" b="1" dirty="0" err="1" smtClean="0"/>
              <a:t>with</a:t>
            </a:r>
            <a:r>
              <a:rPr lang="nb-NO" sz="4800" b="1" dirty="0" smtClean="0"/>
              <a:t> </a:t>
            </a:r>
            <a:r>
              <a:rPr lang="nb-NO" sz="4800" b="1" dirty="0" err="1" smtClean="0"/>
              <a:t>lions</a:t>
            </a:r>
            <a:r>
              <a:rPr lang="nb-NO" sz="4800" b="1" dirty="0" smtClean="0"/>
              <a:t>?</a:t>
            </a:r>
            <a:endParaRPr lang="nb-NO" b="1" dirty="0"/>
          </a:p>
        </p:txBody>
      </p:sp>
      <p:pic>
        <p:nvPicPr>
          <p:cNvPr id="3074" name="Picture 2" descr="G:\Mine bilder\div bilder privat\gamle bilder\Jeg og løven.png"/>
          <p:cNvPicPr>
            <a:picLocks noChangeAspect="1" noChangeArrowheads="1"/>
          </p:cNvPicPr>
          <p:nvPr/>
        </p:nvPicPr>
        <p:blipFill>
          <a:blip r:embed="rId2" cstate="print"/>
          <a:srcRect/>
          <a:stretch>
            <a:fillRect/>
          </a:stretch>
        </p:blipFill>
        <p:spPr bwMode="auto">
          <a:xfrm>
            <a:off x="4067944" y="1746960"/>
            <a:ext cx="2808312" cy="441306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898525"/>
            <a:ext cx="7391400" cy="701675"/>
          </a:xfrm>
          <a:noFill/>
        </p:spPr>
        <p:txBody>
          <a:bodyPr>
            <a:normAutofit/>
          </a:bodyPr>
          <a:lstStyle/>
          <a:p>
            <a:pPr eaLnBrk="1" hangingPunct="1"/>
            <a:r>
              <a:rPr lang="en-GB" sz="4000" smtClean="0"/>
              <a:t>Chernobyl shows reality of risk:</a:t>
            </a:r>
          </a:p>
        </p:txBody>
      </p:sp>
      <p:pic>
        <p:nvPicPr>
          <p:cNvPr id="17411" name="Picture 4" descr="Chernobyl accident 1"/>
          <p:cNvPicPr>
            <a:picLocks noChangeAspect="1" noChangeArrowheads="1"/>
          </p:cNvPicPr>
          <p:nvPr/>
        </p:nvPicPr>
        <p:blipFill>
          <a:blip r:embed="rId3" cstate="print"/>
          <a:srcRect/>
          <a:stretch>
            <a:fillRect/>
          </a:stretch>
        </p:blipFill>
        <p:spPr bwMode="auto">
          <a:xfrm>
            <a:off x="611188" y="1989138"/>
            <a:ext cx="3432175" cy="4646612"/>
          </a:xfrm>
          <a:prstGeom prst="rect">
            <a:avLst/>
          </a:prstGeom>
          <a:noFill/>
          <a:ln w="9525">
            <a:noFill/>
            <a:miter lim="800000"/>
            <a:headEnd/>
            <a:tailEnd/>
          </a:ln>
        </p:spPr>
      </p:pic>
      <p:pic>
        <p:nvPicPr>
          <p:cNvPr id="17412" name="Picture 5" descr="Chernobyl accident 2"/>
          <p:cNvPicPr>
            <a:picLocks noChangeAspect="1" noChangeArrowheads="1"/>
          </p:cNvPicPr>
          <p:nvPr/>
        </p:nvPicPr>
        <p:blipFill>
          <a:blip r:embed="rId4" cstate="print"/>
          <a:srcRect/>
          <a:stretch>
            <a:fillRect/>
          </a:stretch>
        </p:blipFill>
        <p:spPr bwMode="auto">
          <a:xfrm>
            <a:off x="4356100" y="2781300"/>
            <a:ext cx="4787900" cy="3590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and </a:t>
            </a:r>
            <a:r>
              <a:rPr lang="nb-NO" dirty="0" err="1" smtClean="0"/>
              <a:t>recently</a:t>
            </a:r>
            <a:r>
              <a:rPr lang="nb-NO" dirty="0" smtClean="0"/>
              <a:t>: </a:t>
            </a:r>
            <a:r>
              <a:rPr lang="nb-NO" dirty="0" err="1" smtClean="0"/>
              <a:t>Fukushima</a:t>
            </a:r>
            <a:r>
              <a:rPr lang="nb-NO" dirty="0" smtClean="0"/>
              <a:t> !</a:t>
            </a:r>
            <a:endParaRPr lang="nb-NO" dirty="0"/>
          </a:p>
        </p:txBody>
      </p:sp>
      <p:pic>
        <p:nvPicPr>
          <p:cNvPr id="82946" name="Picture 2"/>
          <p:cNvPicPr>
            <a:picLocks noGrp="1" noChangeAspect="1" noChangeArrowheads="1"/>
          </p:cNvPicPr>
          <p:nvPr>
            <p:ph idx="1"/>
          </p:nvPr>
        </p:nvPicPr>
        <p:blipFill>
          <a:blip r:embed="rId2" cstate="print"/>
          <a:srcRect/>
          <a:stretch>
            <a:fillRect/>
          </a:stretch>
        </p:blipFill>
        <p:spPr bwMode="auto">
          <a:xfrm>
            <a:off x="467544" y="2204864"/>
            <a:ext cx="4572000" cy="3429000"/>
          </a:xfrm>
          <a:prstGeom prst="rect">
            <a:avLst/>
          </a:prstGeom>
          <a:noFill/>
          <a:ln w="9525">
            <a:noFill/>
            <a:miter lim="800000"/>
            <a:headEnd/>
            <a:tailEnd/>
          </a:ln>
        </p:spPr>
      </p:pic>
      <p:pic>
        <p:nvPicPr>
          <p:cNvPr id="82947" name="Picture 3"/>
          <p:cNvPicPr>
            <a:picLocks noChangeAspect="1" noChangeArrowheads="1"/>
          </p:cNvPicPr>
          <p:nvPr/>
        </p:nvPicPr>
        <p:blipFill>
          <a:blip r:embed="rId3" cstate="print"/>
          <a:srcRect/>
          <a:stretch>
            <a:fillRect/>
          </a:stretch>
        </p:blipFill>
        <p:spPr bwMode="auto">
          <a:xfrm>
            <a:off x="5436096" y="1484784"/>
            <a:ext cx="2895972" cy="3012547"/>
          </a:xfrm>
          <a:prstGeom prst="rect">
            <a:avLst/>
          </a:prstGeom>
          <a:noFill/>
          <a:ln w="9525">
            <a:noFill/>
            <a:miter lim="800000"/>
            <a:headEnd/>
            <a:tailEnd/>
          </a:ln>
        </p:spPr>
      </p:pic>
      <p:pic>
        <p:nvPicPr>
          <p:cNvPr id="82948" name="Picture 4"/>
          <p:cNvPicPr>
            <a:picLocks noChangeAspect="1" noChangeArrowheads="1"/>
          </p:cNvPicPr>
          <p:nvPr/>
        </p:nvPicPr>
        <p:blipFill>
          <a:blip r:embed="rId4" cstate="print"/>
          <a:srcRect/>
          <a:stretch>
            <a:fillRect/>
          </a:stretch>
        </p:blipFill>
        <p:spPr bwMode="auto">
          <a:xfrm>
            <a:off x="5508104" y="4581128"/>
            <a:ext cx="3297733" cy="2103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168275"/>
            <a:ext cx="7391400" cy="1431925"/>
          </a:xfrm>
          <a:noFill/>
        </p:spPr>
        <p:txBody>
          <a:bodyPr>
            <a:normAutofit fontScale="90000"/>
          </a:bodyPr>
          <a:lstStyle/>
          <a:p>
            <a:pPr eaLnBrk="1" hangingPunct="1"/>
            <a:r>
              <a:rPr lang="en-GB" smtClean="0"/>
              <a:t>2 a: Risk, biotechnology, and modern agriculture</a:t>
            </a:r>
          </a:p>
        </p:txBody>
      </p:sp>
      <p:pic>
        <p:nvPicPr>
          <p:cNvPr id="18435" name="Picture 4" descr="BSE John Gummer Beef is safe"/>
          <p:cNvPicPr>
            <a:picLocks noChangeAspect="1" noChangeArrowheads="1"/>
          </p:cNvPicPr>
          <p:nvPr/>
        </p:nvPicPr>
        <p:blipFill>
          <a:blip r:embed="rId3" cstate="print"/>
          <a:srcRect/>
          <a:stretch>
            <a:fillRect/>
          </a:stretch>
        </p:blipFill>
        <p:spPr bwMode="auto">
          <a:xfrm>
            <a:off x="250825" y="1844675"/>
            <a:ext cx="4402138" cy="2649538"/>
          </a:xfrm>
          <a:prstGeom prst="rect">
            <a:avLst/>
          </a:prstGeom>
          <a:noFill/>
          <a:ln w="9525">
            <a:noFill/>
            <a:miter lim="800000"/>
            <a:headEnd/>
            <a:tailEnd/>
          </a:ln>
        </p:spPr>
      </p:pic>
      <p:pic>
        <p:nvPicPr>
          <p:cNvPr id="18436" name="Picture 5" descr="Food and mouth 1"/>
          <p:cNvPicPr>
            <a:picLocks noChangeAspect="1" noChangeArrowheads="1"/>
          </p:cNvPicPr>
          <p:nvPr/>
        </p:nvPicPr>
        <p:blipFill>
          <a:blip r:embed="rId4" cstate="print"/>
          <a:srcRect/>
          <a:stretch>
            <a:fillRect/>
          </a:stretch>
        </p:blipFill>
        <p:spPr bwMode="auto">
          <a:xfrm>
            <a:off x="5292725" y="1484313"/>
            <a:ext cx="4133850" cy="2355850"/>
          </a:xfrm>
          <a:prstGeom prst="rect">
            <a:avLst/>
          </a:prstGeom>
          <a:noFill/>
          <a:ln w="9525">
            <a:noFill/>
            <a:miter lim="800000"/>
            <a:headEnd/>
            <a:tailEnd/>
          </a:ln>
        </p:spPr>
      </p:pic>
      <p:pic>
        <p:nvPicPr>
          <p:cNvPr id="18437" name="Picture 6" descr="Food and mouth 2"/>
          <p:cNvPicPr>
            <a:picLocks noChangeAspect="1" noChangeArrowheads="1"/>
          </p:cNvPicPr>
          <p:nvPr/>
        </p:nvPicPr>
        <p:blipFill>
          <a:blip r:embed="rId5" cstate="print"/>
          <a:srcRect/>
          <a:stretch>
            <a:fillRect/>
          </a:stretch>
        </p:blipFill>
        <p:spPr bwMode="auto">
          <a:xfrm>
            <a:off x="4860032" y="4293096"/>
            <a:ext cx="3600450" cy="2165350"/>
          </a:xfrm>
          <a:prstGeom prst="rect">
            <a:avLst/>
          </a:prstGeom>
          <a:noFill/>
          <a:ln w="9525">
            <a:noFill/>
            <a:miter lim="800000"/>
            <a:headEnd/>
            <a:tailEnd/>
          </a:ln>
        </p:spPr>
      </p:pic>
      <p:pic>
        <p:nvPicPr>
          <p:cNvPr id="18438" name="Picture 7" descr="green rabbit houdebine"/>
          <p:cNvPicPr>
            <a:picLocks noChangeAspect="1" noChangeArrowheads="1"/>
          </p:cNvPicPr>
          <p:nvPr/>
        </p:nvPicPr>
        <p:blipFill>
          <a:blip r:embed="rId6" cstate="print"/>
          <a:srcRect/>
          <a:stretch>
            <a:fillRect/>
          </a:stretch>
        </p:blipFill>
        <p:spPr bwMode="auto">
          <a:xfrm>
            <a:off x="611188" y="4581525"/>
            <a:ext cx="3384550" cy="2138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Big ”bio”-technology risk </a:t>
            </a:r>
          </a:p>
        </p:txBody>
      </p:sp>
      <p:sp>
        <p:nvSpPr>
          <p:cNvPr id="19459" name="Rectangle 3"/>
          <p:cNvSpPr>
            <a:spLocks noGrp="1" noChangeArrowheads="1"/>
          </p:cNvSpPr>
          <p:nvPr>
            <p:ph idx="1"/>
          </p:nvPr>
        </p:nvSpPr>
        <p:spPr/>
        <p:txBody>
          <a:bodyPr/>
          <a:lstStyle/>
          <a:p>
            <a:pPr eaLnBrk="1" hangingPunct="1">
              <a:lnSpc>
                <a:spcPct val="90000"/>
              </a:lnSpc>
            </a:pPr>
            <a:r>
              <a:rPr lang="en-GB" smtClean="0"/>
              <a:t>Problem:</a:t>
            </a:r>
          </a:p>
          <a:p>
            <a:pPr lvl="1" eaLnBrk="1" hangingPunct="1">
              <a:lnSpc>
                <a:spcPct val="90000"/>
              </a:lnSpc>
            </a:pPr>
            <a:r>
              <a:rPr lang="en-GB" smtClean="0"/>
              <a:t>Similar to Big Technology risk</a:t>
            </a:r>
          </a:p>
          <a:p>
            <a:pPr lvl="1" eaLnBrk="1" hangingPunct="1">
              <a:lnSpc>
                <a:spcPct val="90000"/>
              </a:lnSpc>
            </a:pPr>
            <a:r>
              <a:rPr lang="en-GB" smtClean="0"/>
              <a:t>Causal pathways via biological material</a:t>
            </a:r>
          </a:p>
          <a:p>
            <a:pPr lvl="1" eaLnBrk="1" hangingPunct="1">
              <a:lnSpc>
                <a:spcPct val="90000"/>
              </a:lnSpc>
            </a:pPr>
            <a:r>
              <a:rPr lang="en-GB" smtClean="0"/>
              <a:t>Fear factor large; </a:t>
            </a:r>
          </a:p>
          <a:p>
            <a:pPr eaLnBrk="1" hangingPunct="1">
              <a:lnSpc>
                <a:spcPct val="90000"/>
              </a:lnSpc>
            </a:pPr>
            <a:r>
              <a:rPr lang="en-GB" smtClean="0"/>
              <a:t>Solution:</a:t>
            </a:r>
          </a:p>
          <a:p>
            <a:pPr lvl="1" eaLnBrk="1" hangingPunct="1">
              <a:lnSpc>
                <a:spcPct val="90000"/>
              </a:lnSpc>
            </a:pPr>
            <a:r>
              <a:rPr lang="en-GB" smtClean="0"/>
              <a:t>Biosafety assessments and measures</a:t>
            </a:r>
          </a:p>
          <a:p>
            <a:pPr lvl="1" eaLnBrk="1" hangingPunct="1">
              <a:lnSpc>
                <a:spcPct val="90000"/>
              </a:lnSpc>
            </a:pPr>
            <a:r>
              <a:rPr lang="en-GB" smtClean="0"/>
              <a:t>Containment as far as possible</a:t>
            </a:r>
          </a:p>
          <a:p>
            <a:pPr lvl="1" eaLnBrk="1" hangingPunct="1">
              <a:lnSpc>
                <a:spcPct val="90000"/>
              </a:lnSpc>
            </a:pPr>
            <a:r>
              <a:rPr lang="en-GB" smtClean="0"/>
              <a:t>Consumer information &amp; choice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838200"/>
            <a:ext cx="7391400" cy="762000"/>
          </a:xfrm>
          <a:noFill/>
        </p:spPr>
        <p:txBody>
          <a:bodyPr>
            <a:normAutofit fontScale="90000"/>
          </a:bodyPr>
          <a:lstStyle/>
          <a:p>
            <a:pPr eaLnBrk="1" hangingPunct="1"/>
            <a:r>
              <a:rPr lang="en-GB" smtClean="0"/>
              <a:t>3: Incalculable risk: 9/11</a:t>
            </a:r>
          </a:p>
        </p:txBody>
      </p:sp>
      <p:pic>
        <p:nvPicPr>
          <p:cNvPr id="20483" name="Picture 4" descr="911"/>
          <p:cNvPicPr>
            <a:picLocks noChangeAspect="1" noChangeArrowheads="1"/>
          </p:cNvPicPr>
          <p:nvPr/>
        </p:nvPicPr>
        <p:blipFill>
          <a:blip r:embed="rId3" cstate="print"/>
          <a:srcRect/>
          <a:stretch>
            <a:fillRect/>
          </a:stretch>
        </p:blipFill>
        <p:spPr bwMode="auto">
          <a:xfrm>
            <a:off x="2268538" y="1844675"/>
            <a:ext cx="4178300" cy="5013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t>Incalculable risks:</a:t>
            </a:r>
          </a:p>
        </p:txBody>
      </p:sp>
      <p:sp>
        <p:nvSpPr>
          <p:cNvPr id="21507" name="Rectangle 3"/>
          <p:cNvSpPr>
            <a:spLocks noGrp="1" noChangeArrowheads="1"/>
          </p:cNvSpPr>
          <p:nvPr>
            <p:ph idx="1"/>
          </p:nvPr>
        </p:nvSpPr>
        <p:spPr/>
        <p:txBody>
          <a:bodyPr/>
          <a:lstStyle/>
          <a:p>
            <a:pPr eaLnBrk="1" hangingPunct="1"/>
            <a:r>
              <a:rPr lang="en-GB" smtClean="0"/>
              <a:t>Problem:</a:t>
            </a:r>
          </a:p>
          <a:p>
            <a:pPr lvl="1" eaLnBrk="1" hangingPunct="1"/>
            <a:r>
              <a:rPr lang="en-GB" smtClean="0"/>
              <a:t>”outrageous events”, human behaviour</a:t>
            </a:r>
          </a:p>
          <a:p>
            <a:pPr lvl="1" eaLnBrk="1" hangingPunct="1"/>
            <a:r>
              <a:rPr lang="en-GB" smtClean="0"/>
              <a:t>Politics involved</a:t>
            </a:r>
          </a:p>
          <a:p>
            <a:pPr eaLnBrk="1" hangingPunct="1"/>
            <a:r>
              <a:rPr lang="en-GB" smtClean="0"/>
              <a:t>Solution:</a:t>
            </a:r>
          </a:p>
          <a:p>
            <a:pPr lvl="1" eaLnBrk="1" hangingPunct="1"/>
            <a:r>
              <a:rPr lang="en-GB" smtClean="0"/>
              <a:t>Security measures aimed at preventing outrageous events to occur</a:t>
            </a:r>
          </a:p>
          <a:p>
            <a:pPr lvl="1" eaLnBrk="1" hangingPunct="1"/>
            <a:r>
              <a:rPr lang="en-GB" smtClean="0"/>
              <a:t>International cooperation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46038"/>
            <a:ext cx="7391400" cy="1554162"/>
          </a:xfrm>
          <a:noFill/>
        </p:spPr>
        <p:txBody>
          <a:bodyPr>
            <a:normAutofit/>
          </a:bodyPr>
          <a:lstStyle/>
          <a:p>
            <a:pPr eaLnBrk="1" hangingPunct="1"/>
            <a:r>
              <a:rPr lang="en-GB" sz="3200" i="1" smtClean="0"/>
              <a:t>4: Risk as co-extension between nature, society, and technology: Tsunami 2004</a:t>
            </a:r>
            <a:endParaRPr lang="en-GB" sz="4000" smtClean="0"/>
          </a:p>
        </p:txBody>
      </p:sp>
      <p:pic>
        <p:nvPicPr>
          <p:cNvPr id="22531" name="Picture 4" descr="Tsunami2004-2nd-tsunami-wave-hits-Patong-Beach"/>
          <p:cNvPicPr>
            <a:picLocks noChangeAspect="1" noChangeArrowheads="1"/>
          </p:cNvPicPr>
          <p:nvPr/>
        </p:nvPicPr>
        <p:blipFill>
          <a:blip r:embed="rId3" cstate="print"/>
          <a:srcRect/>
          <a:stretch>
            <a:fillRect/>
          </a:stretch>
        </p:blipFill>
        <p:spPr bwMode="auto">
          <a:xfrm>
            <a:off x="179388" y="1628775"/>
            <a:ext cx="2381250" cy="1905000"/>
          </a:xfrm>
          <a:prstGeom prst="rect">
            <a:avLst/>
          </a:prstGeom>
          <a:noFill/>
          <a:ln w="9525">
            <a:noFill/>
            <a:miter lim="800000"/>
            <a:headEnd/>
            <a:tailEnd/>
          </a:ln>
        </p:spPr>
      </p:pic>
      <p:pic>
        <p:nvPicPr>
          <p:cNvPr id="22532" name="Picture 5" descr="Tsunami dead-woman"/>
          <p:cNvPicPr>
            <a:picLocks noChangeAspect="1" noChangeArrowheads="1"/>
          </p:cNvPicPr>
          <p:nvPr/>
        </p:nvPicPr>
        <p:blipFill>
          <a:blip r:embed="rId4" cstate="print"/>
          <a:srcRect/>
          <a:stretch>
            <a:fillRect/>
          </a:stretch>
        </p:blipFill>
        <p:spPr bwMode="auto">
          <a:xfrm>
            <a:off x="4356100" y="1844675"/>
            <a:ext cx="3810000" cy="2476500"/>
          </a:xfrm>
          <a:prstGeom prst="rect">
            <a:avLst/>
          </a:prstGeom>
          <a:noFill/>
          <a:ln w="9525">
            <a:noFill/>
            <a:miter lim="800000"/>
            <a:headEnd/>
            <a:tailEnd/>
          </a:ln>
        </p:spPr>
      </p:pic>
      <p:pic>
        <p:nvPicPr>
          <p:cNvPr id="22533" name="Picture 6" descr="tsunami 3"/>
          <p:cNvPicPr>
            <a:picLocks noChangeAspect="1" noChangeArrowheads="1"/>
          </p:cNvPicPr>
          <p:nvPr/>
        </p:nvPicPr>
        <p:blipFill>
          <a:blip r:embed="rId5" cstate="print"/>
          <a:srcRect/>
          <a:stretch>
            <a:fillRect/>
          </a:stretch>
        </p:blipFill>
        <p:spPr bwMode="auto">
          <a:xfrm>
            <a:off x="250825" y="3933825"/>
            <a:ext cx="4032250" cy="2644775"/>
          </a:xfrm>
          <a:prstGeom prst="rect">
            <a:avLst/>
          </a:prstGeom>
          <a:noFill/>
          <a:ln w="9525">
            <a:noFill/>
            <a:miter lim="800000"/>
            <a:headEnd/>
            <a:tailEnd/>
          </a:ln>
        </p:spPr>
      </p:pic>
      <p:pic>
        <p:nvPicPr>
          <p:cNvPr id="22534" name="Picture 7" descr="Tsunami aid1"/>
          <p:cNvPicPr>
            <a:picLocks noChangeAspect="1" noChangeArrowheads="1"/>
          </p:cNvPicPr>
          <p:nvPr/>
        </p:nvPicPr>
        <p:blipFill>
          <a:blip r:embed="rId6" cstate="print"/>
          <a:srcRect/>
          <a:stretch>
            <a:fillRect/>
          </a:stretch>
        </p:blipFill>
        <p:spPr bwMode="auto">
          <a:xfrm>
            <a:off x="6372225" y="4292600"/>
            <a:ext cx="2303463" cy="1879600"/>
          </a:xfrm>
          <a:prstGeom prst="rect">
            <a:avLst/>
          </a:prstGeom>
          <a:noFill/>
          <a:ln w="9525">
            <a:noFill/>
            <a:miter lim="800000"/>
            <a:headEnd/>
            <a:tailEnd/>
          </a:ln>
        </p:spPr>
      </p:pic>
      <p:pic>
        <p:nvPicPr>
          <p:cNvPr id="22535" name="Picture 8" descr="Tsunami sensor"/>
          <p:cNvPicPr>
            <a:picLocks noChangeAspect="1" noChangeArrowheads="1"/>
          </p:cNvPicPr>
          <p:nvPr/>
        </p:nvPicPr>
        <p:blipFill>
          <a:blip r:embed="rId7" cstate="print"/>
          <a:srcRect/>
          <a:stretch>
            <a:fillRect/>
          </a:stretch>
        </p:blipFill>
        <p:spPr bwMode="auto">
          <a:xfrm>
            <a:off x="2124075" y="1989138"/>
            <a:ext cx="2376488" cy="158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17500" y="52388"/>
            <a:ext cx="8637588" cy="1431925"/>
          </a:xfrm>
        </p:spPr>
        <p:txBody>
          <a:bodyPr>
            <a:normAutofit fontScale="90000"/>
          </a:bodyPr>
          <a:lstStyle/>
          <a:p>
            <a:pPr eaLnBrk="1" hangingPunct="1"/>
            <a:r>
              <a:rPr lang="en-GB" smtClean="0"/>
              <a:t>Co-extension of nature, society and technology risks: </a:t>
            </a:r>
          </a:p>
        </p:txBody>
      </p:sp>
      <p:sp>
        <p:nvSpPr>
          <p:cNvPr id="23555" name="Rectangle 3"/>
          <p:cNvSpPr>
            <a:spLocks noGrp="1" noChangeArrowheads="1"/>
          </p:cNvSpPr>
          <p:nvPr>
            <p:ph idx="1"/>
          </p:nvPr>
        </p:nvSpPr>
        <p:spPr/>
        <p:txBody>
          <a:bodyPr/>
          <a:lstStyle/>
          <a:p>
            <a:pPr eaLnBrk="1" hangingPunct="1"/>
            <a:r>
              <a:rPr lang="en-GB" smtClean="0"/>
              <a:t>Problem:</a:t>
            </a:r>
          </a:p>
          <a:p>
            <a:pPr lvl="1" eaLnBrk="1" hangingPunct="1"/>
            <a:r>
              <a:rPr lang="en-GB" smtClean="0"/>
              <a:t>Dimensions of possible harm vary with complex conditions prior to risk cause and with abatement measures</a:t>
            </a:r>
          </a:p>
          <a:p>
            <a:pPr eaLnBrk="1" hangingPunct="1"/>
            <a:r>
              <a:rPr lang="en-GB" smtClean="0"/>
              <a:t>Solution:</a:t>
            </a:r>
          </a:p>
          <a:p>
            <a:pPr lvl="1" eaLnBrk="1" hangingPunct="1"/>
            <a:r>
              <a:rPr lang="en-GB" smtClean="0"/>
              <a:t>Precautionary measures</a:t>
            </a:r>
          </a:p>
          <a:p>
            <a:pPr lvl="1" eaLnBrk="1" hangingPunct="1"/>
            <a:r>
              <a:rPr lang="en-GB" smtClean="0"/>
              <a:t>All-encompassing security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GB" smtClean="0"/>
              <a:t>Risk willingness vs risk avoidance</a:t>
            </a:r>
          </a:p>
        </p:txBody>
      </p:sp>
      <p:sp>
        <p:nvSpPr>
          <p:cNvPr id="27651" name="Rectangle 3"/>
          <p:cNvSpPr>
            <a:spLocks noGrp="1" noChangeArrowheads="1"/>
          </p:cNvSpPr>
          <p:nvPr>
            <p:ph type="body" sz="half" idx="1"/>
          </p:nvPr>
        </p:nvSpPr>
        <p:spPr/>
        <p:txBody>
          <a:bodyPr/>
          <a:lstStyle/>
          <a:p>
            <a:pPr eaLnBrk="1" hangingPunct="1"/>
            <a:r>
              <a:rPr lang="en-GB" sz="2800" smtClean="0"/>
              <a:t>Depending on perceived qualities of risks</a:t>
            </a:r>
          </a:p>
          <a:p>
            <a:pPr eaLnBrk="1" hangingPunct="1"/>
            <a:r>
              <a:rPr lang="en-GB" sz="2800" smtClean="0"/>
              <a:t>Depending on individual characteristics</a:t>
            </a:r>
          </a:p>
          <a:p>
            <a:pPr eaLnBrk="1" hangingPunct="1"/>
            <a:r>
              <a:rPr lang="en-GB" sz="2800" smtClean="0"/>
              <a:t>Depending on what the individual believes about nature or society:</a:t>
            </a:r>
          </a:p>
        </p:txBody>
      </p:sp>
      <p:pic>
        <p:nvPicPr>
          <p:cNvPr id="27652" name="Picture 5"/>
          <p:cNvPicPr>
            <a:picLocks noGrp="1" noChangeAspect="1" noChangeArrowheads="1"/>
          </p:cNvPicPr>
          <p:nvPr>
            <p:ph sz="half" idx="2"/>
          </p:nvPr>
        </p:nvPicPr>
        <p:blipFill>
          <a:blip r:embed="rId2" cstate="print"/>
          <a:srcRect/>
          <a:stretch>
            <a:fillRect/>
          </a:stretch>
        </p:blipFill>
        <p:spPr>
          <a:xfrm>
            <a:off x="2987675" y="3865563"/>
            <a:ext cx="3384550" cy="2811462"/>
          </a:xfrm>
          <a:noFill/>
        </p:spPr>
      </p:pic>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dirty="0"/>
          </a:p>
        </p:txBody>
      </p:sp>
      <p:sp>
        <p:nvSpPr>
          <p:cNvPr id="6" name="Plassholder for innhold 5"/>
          <p:cNvSpPr>
            <a:spLocks noGrp="1"/>
          </p:cNvSpPr>
          <p:nvPr>
            <p:ph idx="1"/>
          </p:nvPr>
        </p:nvSpPr>
        <p:spPr/>
        <p:txBody>
          <a:bodyPr>
            <a:normAutofit lnSpcReduction="10000"/>
          </a:bodyPr>
          <a:lstStyle/>
          <a:p>
            <a:r>
              <a:rPr lang="nb-NO" dirty="0" smtClean="0"/>
              <a:t>Risk is a </a:t>
            </a:r>
            <a:r>
              <a:rPr lang="nb-NO" dirty="0" err="1" smtClean="0"/>
              <a:t>social</a:t>
            </a:r>
            <a:r>
              <a:rPr lang="nb-NO" dirty="0" smtClean="0"/>
              <a:t> </a:t>
            </a:r>
            <a:r>
              <a:rPr lang="nb-NO" dirty="0" err="1" smtClean="0"/>
              <a:t>construct</a:t>
            </a:r>
            <a:r>
              <a:rPr lang="nb-NO" dirty="0" smtClean="0"/>
              <a:t>.</a:t>
            </a:r>
          </a:p>
          <a:p>
            <a:r>
              <a:rPr lang="nb-NO" dirty="0" smtClean="0"/>
              <a:t>Risk </a:t>
            </a:r>
            <a:r>
              <a:rPr lang="nb-NO" dirty="0" err="1" smtClean="0"/>
              <a:t>abatements</a:t>
            </a:r>
            <a:r>
              <a:rPr lang="nb-NO" dirty="0" smtClean="0"/>
              <a:t> </a:t>
            </a:r>
            <a:r>
              <a:rPr lang="nb-NO" dirty="0" err="1" smtClean="0"/>
              <a:t>tend</a:t>
            </a:r>
            <a:r>
              <a:rPr lang="nb-NO" dirty="0" smtClean="0"/>
              <a:t> to </a:t>
            </a:r>
            <a:r>
              <a:rPr lang="nb-NO" dirty="0" err="1" smtClean="0"/>
              <a:t>transform</a:t>
            </a:r>
            <a:r>
              <a:rPr lang="nb-NO" dirty="0" smtClean="0"/>
              <a:t> risks </a:t>
            </a:r>
            <a:r>
              <a:rPr lang="nb-NO" dirty="0" err="1" smtClean="0"/>
              <a:t>rather</a:t>
            </a:r>
            <a:r>
              <a:rPr lang="nb-NO" dirty="0" smtClean="0"/>
              <a:t> </a:t>
            </a:r>
            <a:r>
              <a:rPr lang="nb-NO" dirty="0" err="1" smtClean="0"/>
              <a:t>than</a:t>
            </a:r>
            <a:r>
              <a:rPr lang="nb-NO" dirty="0" smtClean="0"/>
              <a:t> to </a:t>
            </a:r>
            <a:r>
              <a:rPr lang="nb-NO" dirty="0" err="1" smtClean="0"/>
              <a:t>eliminate</a:t>
            </a:r>
            <a:r>
              <a:rPr lang="nb-NO" dirty="0" smtClean="0"/>
              <a:t> </a:t>
            </a:r>
            <a:r>
              <a:rPr lang="nb-NO" dirty="0" err="1" smtClean="0"/>
              <a:t>them</a:t>
            </a:r>
            <a:r>
              <a:rPr lang="nb-NO" dirty="0" smtClean="0"/>
              <a:t>.</a:t>
            </a:r>
          </a:p>
          <a:p>
            <a:r>
              <a:rPr lang="nb-NO" dirty="0" err="1" smtClean="0"/>
              <a:t>Assumed</a:t>
            </a:r>
            <a:r>
              <a:rPr lang="nb-NO" dirty="0" smtClean="0"/>
              <a:t> systems </a:t>
            </a:r>
            <a:r>
              <a:rPr lang="nb-NO" dirty="0" err="1" smtClean="0"/>
              <a:t>tend</a:t>
            </a:r>
            <a:r>
              <a:rPr lang="nb-NO" dirty="0" smtClean="0"/>
              <a:t> to </a:t>
            </a:r>
            <a:r>
              <a:rPr lang="nb-NO" dirty="0" err="1" smtClean="0"/>
              <a:t>hide</a:t>
            </a:r>
            <a:r>
              <a:rPr lang="nb-NO" dirty="0" smtClean="0"/>
              <a:t> </a:t>
            </a:r>
            <a:r>
              <a:rPr lang="nb-NO" dirty="0" err="1" smtClean="0"/>
              <a:t>uncertainties</a:t>
            </a:r>
            <a:r>
              <a:rPr lang="nb-NO" dirty="0" smtClean="0"/>
              <a:t> and </a:t>
            </a:r>
            <a:r>
              <a:rPr lang="nb-NO" dirty="0" err="1" smtClean="0"/>
              <a:t>values</a:t>
            </a:r>
            <a:r>
              <a:rPr lang="nb-NO" dirty="0" smtClean="0"/>
              <a:t> </a:t>
            </a:r>
            <a:r>
              <a:rPr lang="nb-NO" dirty="0" err="1" smtClean="0"/>
              <a:t>that</a:t>
            </a:r>
            <a:r>
              <a:rPr lang="nb-NO" dirty="0" smtClean="0"/>
              <a:t> </a:t>
            </a:r>
            <a:r>
              <a:rPr lang="nb-NO" dirty="0" err="1" smtClean="0"/>
              <a:t>influence</a:t>
            </a:r>
            <a:r>
              <a:rPr lang="nb-NO" dirty="0" smtClean="0"/>
              <a:t> </a:t>
            </a:r>
            <a:r>
              <a:rPr lang="nb-NO" dirty="0" err="1" smtClean="0"/>
              <a:t>their</a:t>
            </a:r>
            <a:r>
              <a:rPr lang="nb-NO" dirty="0" smtClean="0"/>
              <a:t> </a:t>
            </a:r>
            <a:r>
              <a:rPr lang="nb-NO" dirty="0" err="1" smtClean="0"/>
              <a:t>construction</a:t>
            </a:r>
            <a:r>
              <a:rPr lang="nb-NO" dirty="0" smtClean="0"/>
              <a:t>.</a:t>
            </a:r>
          </a:p>
          <a:p>
            <a:r>
              <a:rPr lang="nb-NO" dirty="0" smtClean="0"/>
              <a:t>Scientific </a:t>
            </a:r>
            <a:r>
              <a:rPr lang="nb-NO" dirty="0" err="1" smtClean="0"/>
              <a:t>assessments</a:t>
            </a:r>
            <a:r>
              <a:rPr lang="nb-NO" dirty="0" smtClean="0"/>
              <a:t> </a:t>
            </a:r>
            <a:r>
              <a:rPr lang="nb-NO" dirty="0" err="1" smtClean="0"/>
              <a:t>tend</a:t>
            </a:r>
            <a:r>
              <a:rPr lang="nb-NO" dirty="0" smtClean="0"/>
              <a:t> to </a:t>
            </a:r>
            <a:r>
              <a:rPr lang="nb-NO" dirty="0" err="1" smtClean="0"/>
              <a:t>provide</a:t>
            </a:r>
            <a:r>
              <a:rPr lang="nb-NO" dirty="0" smtClean="0"/>
              <a:t> a </a:t>
            </a:r>
            <a:r>
              <a:rPr lang="nb-NO" dirty="0" err="1" smtClean="0"/>
              <a:t>cloud</a:t>
            </a:r>
            <a:r>
              <a:rPr lang="nb-NO" dirty="0" smtClean="0"/>
              <a:t> </a:t>
            </a:r>
            <a:r>
              <a:rPr lang="nb-NO" dirty="0" err="1" smtClean="0"/>
              <a:t>of</a:t>
            </a:r>
            <a:r>
              <a:rPr lang="nb-NO" dirty="0" smtClean="0"/>
              <a:t> </a:t>
            </a:r>
            <a:r>
              <a:rPr lang="nb-NO" dirty="0" err="1" smtClean="0"/>
              <a:t>certainty</a:t>
            </a:r>
            <a:r>
              <a:rPr lang="nb-NO" dirty="0" smtClean="0"/>
              <a:t> </a:t>
            </a:r>
            <a:r>
              <a:rPr lang="nb-NO" dirty="0" err="1" smtClean="0"/>
              <a:t>where</a:t>
            </a:r>
            <a:r>
              <a:rPr lang="nb-NO" dirty="0" smtClean="0"/>
              <a:t> </a:t>
            </a:r>
            <a:r>
              <a:rPr lang="nb-NO" dirty="0" err="1" smtClean="0"/>
              <a:t>maps</a:t>
            </a:r>
            <a:r>
              <a:rPr lang="nb-NO" dirty="0" smtClean="0"/>
              <a:t> </a:t>
            </a:r>
            <a:r>
              <a:rPr lang="nb-NO" dirty="0" err="1" smtClean="0"/>
              <a:t>of</a:t>
            </a:r>
            <a:r>
              <a:rPr lang="nb-NO" dirty="0" smtClean="0"/>
              <a:t> </a:t>
            </a:r>
            <a:r>
              <a:rPr lang="nb-NO" dirty="0" err="1" smtClean="0"/>
              <a:t>uncertainty</a:t>
            </a:r>
            <a:r>
              <a:rPr lang="nb-NO" dirty="0" smtClean="0"/>
              <a:t> </a:t>
            </a:r>
            <a:r>
              <a:rPr lang="nb-NO" dirty="0" err="1" smtClean="0"/>
              <a:t>would</a:t>
            </a:r>
            <a:r>
              <a:rPr lang="nb-NO" dirty="0" smtClean="0"/>
              <a:t> make a </a:t>
            </a:r>
            <a:r>
              <a:rPr lang="nb-NO" dirty="0" err="1" smtClean="0"/>
              <a:t>difference</a:t>
            </a:r>
            <a:r>
              <a:rPr lang="nb-NO" dirty="0" smtClean="0"/>
              <a:t>.</a:t>
            </a:r>
          </a:p>
          <a:p>
            <a:r>
              <a:rPr lang="nb-NO" dirty="0" err="1" smtClean="0"/>
              <a:t>Complexity</a:t>
            </a:r>
            <a:r>
              <a:rPr lang="nb-NO" dirty="0" smtClean="0"/>
              <a:t> at </a:t>
            </a:r>
            <a:r>
              <a:rPr lang="nb-NO" dirty="0" err="1" smtClean="0"/>
              <a:t>the</a:t>
            </a:r>
            <a:r>
              <a:rPr lang="nb-NO" dirty="0" smtClean="0"/>
              <a:t> </a:t>
            </a:r>
            <a:r>
              <a:rPr lang="nb-NO" dirty="0" err="1" smtClean="0"/>
              <a:t>bottom</a:t>
            </a:r>
            <a:r>
              <a:rPr lang="nb-NO" dirty="0" smtClean="0"/>
              <a:t> or </a:t>
            </a:r>
            <a:r>
              <a:rPr lang="nb-NO" dirty="0" err="1" smtClean="0"/>
              <a:t>excuse</a:t>
            </a:r>
            <a:r>
              <a:rPr lang="nb-NO" dirty="0" smtClean="0"/>
              <a:t> for </a:t>
            </a:r>
            <a:r>
              <a:rPr lang="nb-NO" dirty="0" err="1" smtClean="0"/>
              <a:t>the</a:t>
            </a:r>
            <a:r>
              <a:rPr lang="nb-NO" dirty="0" smtClean="0"/>
              <a:t> </a:t>
            </a:r>
            <a:r>
              <a:rPr lang="nb-NO" dirty="0" err="1" smtClean="0"/>
              <a:t>lack</a:t>
            </a:r>
            <a:r>
              <a:rPr lang="nb-NO" dirty="0" smtClean="0"/>
              <a:t> </a:t>
            </a:r>
            <a:r>
              <a:rPr lang="nb-NO" dirty="0" err="1" smtClean="0"/>
              <a:t>of</a:t>
            </a:r>
            <a:r>
              <a:rPr lang="nb-NO" dirty="0" smtClean="0"/>
              <a:t> </a:t>
            </a:r>
            <a:r>
              <a:rPr lang="nb-NO" dirty="0" err="1" smtClean="0"/>
              <a:t>control</a:t>
            </a:r>
            <a:r>
              <a:rPr lang="nb-NO" dirty="0" smtClean="0"/>
              <a:t>?</a:t>
            </a:r>
            <a:endParaRPr lang="nb-NO"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52400"/>
            <a:ext cx="9144000" cy="1116360"/>
          </a:xfrm>
        </p:spPr>
        <p:txBody>
          <a:bodyPr>
            <a:normAutofit fontScale="90000"/>
          </a:bodyPr>
          <a:lstStyle/>
          <a:p>
            <a:r>
              <a:rPr lang="nb-NO" sz="4400" dirty="0" smtClean="0"/>
              <a:t/>
            </a:r>
            <a:br>
              <a:rPr lang="nb-NO" sz="4400" dirty="0" smtClean="0"/>
            </a:br>
            <a:r>
              <a:rPr lang="nb-NO" sz="4400" dirty="0" err="1" smtClean="0"/>
              <a:t>Logic</a:t>
            </a:r>
            <a:r>
              <a:rPr lang="nb-NO" sz="4400" dirty="0" smtClean="0"/>
              <a:t>:</a:t>
            </a:r>
            <a:br>
              <a:rPr lang="nb-NO" sz="4400" dirty="0" smtClean="0"/>
            </a:br>
            <a:r>
              <a:rPr lang="nb-NO" sz="4400" dirty="0" smtClean="0"/>
              <a:t>The </a:t>
            </a:r>
            <a:r>
              <a:rPr lang="nb-NO" sz="4400" dirty="0" err="1" smtClean="0"/>
              <a:t>ways</a:t>
            </a:r>
            <a:r>
              <a:rPr lang="nb-NO" sz="4400" dirty="0" smtClean="0"/>
              <a:t> </a:t>
            </a:r>
            <a:r>
              <a:rPr lang="nb-NO" sz="4400" dirty="0" err="1" smtClean="0"/>
              <a:t>of</a:t>
            </a:r>
            <a:r>
              <a:rPr lang="nb-NO" sz="4400" dirty="0" smtClean="0"/>
              <a:t> </a:t>
            </a:r>
            <a:r>
              <a:rPr lang="nb-NO" sz="4400" dirty="0" err="1" smtClean="0"/>
              <a:t>paradox</a:t>
            </a:r>
            <a:r>
              <a:rPr lang="nb-NO" sz="4400" dirty="0" smtClean="0"/>
              <a:t> </a:t>
            </a:r>
            <a:r>
              <a:rPr lang="nb-NO" sz="4400" dirty="0" err="1" smtClean="0"/>
              <a:t>are</a:t>
            </a:r>
            <a:r>
              <a:rPr lang="nb-NO" sz="4400" dirty="0" smtClean="0"/>
              <a:t> </a:t>
            </a:r>
            <a:r>
              <a:rPr lang="nb-NO" sz="4400" dirty="0" err="1" smtClean="0"/>
              <a:t>the</a:t>
            </a:r>
            <a:r>
              <a:rPr lang="nb-NO" sz="4400" dirty="0" smtClean="0"/>
              <a:t> </a:t>
            </a:r>
            <a:r>
              <a:rPr lang="nb-NO" sz="4400" dirty="0" err="1" smtClean="0"/>
              <a:t>ways</a:t>
            </a:r>
            <a:r>
              <a:rPr lang="nb-NO" sz="4400" dirty="0" smtClean="0"/>
              <a:t> to </a:t>
            </a:r>
            <a:r>
              <a:rPr lang="nb-NO" sz="4400" dirty="0" err="1" smtClean="0"/>
              <a:t>truth</a:t>
            </a:r>
            <a:r>
              <a:rPr lang="nb-NO" sz="4400" dirty="0" smtClean="0"/>
              <a:t>?</a:t>
            </a:r>
            <a:endParaRPr lang="nb-NO" dirty="0"/>
          </a:p>
        </p:txBody>
      </p:sp>
      <p:sp>
        <p:nvSpPr>
          <p:cNvPr id="3" name="Plassholder for innhold 2"/>
          <p:cNvSpPr>
            <a:spLocks noGrp="1"/>
          </p:cNvSpPr>
          <p:nvPr>
            <p:ph idx="1"/>
          </p:nvPr>
        </p:nvSpPr>
        <p:spPr>
          <a:xfrm>
            <a:off x="3019377" y="1743133"/>
            <a:ext cx="5945111" cy="4926227"/>
          </a:xfrm>
        </p:spPr>
        <p:txBody>
          <a:bodyPr>
            <a:normAutofit fontScale="85000" lnSpcReduction="10000"/>
          </a:bodyPr>
          <a:lstStyle/>
          <a:p>
            <a:pPr>
              <a:buNone/>
            </a:pPr>
            <a:endParaRPr lang="nb-NO" dirty="0" smtClean="0"/>
          </a:p>
          <a:p>
            <a:pPr>
              <a:buNone/>
            </a:pPr>
            <a:endParaRPr lang="nb-NO" dirty="0" smtClean="0"/>
          </a:p>
          <a:p>
            <a:r>
              <a:rPr lang="en-US" sz="3000" b="1" dirty="0" smtClean="0"/>
              <a:t>“An </a:t>
            </a:r>
            <a:r>
              <a:rPr lang="en-US" sz="3000" b="1" dirty="0" smtClean="0"/>
              <a:t>analysis of the paradoxes to be avoided shows that they all result from a kind of vicious circle. The vicious circles in question arise from supposing that a collection of objects may contain members which can only be defined by means of the collection as a whole</a:t>
            </a:r>
            <a:r>
              <a:rPr lang="en-US" sz="3000" b="1" dirty="0" smtClean="0"/>
              <a:t>.</a:t>
            </a:r>
            <a:r>
              <a:rPr lang="en-US" dirty="0" smtClean="0"/>
              <a:t>” </a:t>
            </a:r>
            <a:r>
              <a:rPr lang="en-US" dirty="0" smtClean="0"/>
              <a:t>(Russell &amp; Whitehead </a:t>
            </a:r>
            <a:r>
              <a:rPr lang="en-US" dirty="0" smtClean="0"/>
              <a:t>1910:37)</a:t>
            </a:r>
          </a:p>
          <a:p>
            <a:r>
              <a:rPr lang="en-US" dirty="0" smtClean="0"/>
              <a:t>They wanted certainty, instead they found uncertainty.</a:t>
            </a:r>
            <a:endParaRPr lang="nb-NO" dirty="0" smtClean="0"/>
          </a:p>
          <a:p>
            <a:endParaRPr lang="nb-NO" dirty="0"/>
          </a:p>
        </p:txBody>
      </p:sp>
      <p:sp>
        <p:nvSpPr>
          <p:cNvPr id="4" name="Plassholder for tekst 3"/>
          <p:cNvSpPr>
            <a:spLocks noGrp="1"/>
          </p:cNvSpPr>
          <p:nvPr>
            <p:ph type="body" sz="half" idx="2"/>
          </p:nvPr>
        </p:nvSpPr>
        <p:spPr>
          <a:xfrm>
            <a:off x="167838" y="1730018"/>
            <a:ext cx="4044122" cy="4572000"/>
          </a:xfrm>
        </p:spPr>
        <p:txBody>
          <a:bodyPr/>
          <a:lstStyle/>
          <a:p>
            <a:r>
              <a:rPr lang="nb-NO" sz="2000" b="1" dirty="0" smtClean="0"/>
              <a:t>Let R = {</a:t>
            </a:r>
            <a:r>
              <a:rPr lang="nb-NO" sz="2000" b="1" dirty="0" err="1" smtClean="0"/>
              <a:t>x|x</a:t>
            </a:r>
            <a:r>
              <a:rPr lang="nb-NO" sz="2000" b="1" dirty="0" err="1" smtClean="0">
                <a:sym typeface="Symbol"/>
              </a:rPr>
              <a:t>x</a:t>
            </a:r>
            <a:r>
              <a:rPr lang="nb-NO" sz="2000" b="1" dirty="0" smtClean="0"/>
              <a:t>}, </a:t>
            </a:r>
            <a:r>
              <a:rPr lang="nb-NO" sz="2000" b="1" dirty="0" err="1" smtClean="0"/>
              <a:t>then</a:t>
            </a:r>
            <a:r>
              <a:rPr lang="nb-NO" sz="2000" b="1" dirty="0" smtClean="0"/>
              <a:t> R</a:t>
            </a:r>
            <a:r>
              <a:rPr lang="nb-NO" sz="2000" b="1" dirty="0" smtClean="0">
                <a:sym typeface="Symbol"/>
              </a:rPr>
              <a:t>R RR</a:t>
            </a:r>
            <a:r>
              <a:rPr lang="nb-NO" dirty="0" smtClean="0"/>
              <a:t> </a:t>
            </a:r>
            <a:endParaRPr lang="nb-NO" dirty="0"/>
          </a:p>
        </p:txBody>
      </p:sp>
      <p:pic>
        <p:nvPicPr>
          <p:cNvPr id="2050" name="Picture 2"/>
          <p:cNvPicPr>
            <a:picLocks noChangeAspect="1" noChangeArrowheads="1"/>
          </p:cNvPicPr>
          <p:nvPr/>
        </p:nvPicPr>
        <p:blipFill>
          <a:blip r:embed="rId2" cstate="print"/>
          <a:srcRect/>
          <a:stretch>
            <a:fillRect/>
          </a:stretch>
        </p:blipFill>
        <p:spPr bwMode="auto">
          <a:xfrm>
            <a:off x="251520" y="4022466"/>
            <a:ext cx="2376264" cy="2343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t>
            </a:r>
            <a:r>
              <a:rPr lang="nb-NO" dirty="0" err="1" smtClean="0"/>
              <a:t>onward</a:t>
            </a:r>
            <a:r>
              <a:rPr lang="nb-NO" dirty="0" smtClean="0"/>
              <a:t> to </a:t>
            </a:r>
            <a:r>
              <a:rPr lang="nb-NO" dirty="0" err="1" smtClean="0"/>
              <a:t>managing</a:t>
            </a:r>
            <a:r>
              <a:rPr lang="nb-NO" dirty="0" smtClean="0"/>
              <a:t> </a:t>
            </a:r>
            <a:r>
              <a:rPr lang="nb-NO" dirty="0" err="1" smtClean="0"/>
              <a:t>uncertainties</a:t>
            </a:r>
            <a:r>
              <a:rPr lang="nb-NO" dirty="0" smtClean="0"/>
              <a:t> in </a:t>
            </a:r>
            <a:r>
              <a:rPr lang="nb-NO" dirty="0" err="1" smtClean="0"/>
              <a:t>life</a:t>
            </a:r>
            <a:endParaRPr lang="nb-NO" dirty="0"/>
          </a:p>
        </p:txBody>
      </p:sp>
      <p:sp>
        <p:nvSpPr>
          <p:cNvPr id="3" name="Plassholder for innhold 2"/>
          <p:cNvSpPr>
            <a:spLocks noGrp="1"/>
          </p:cNvSpPr>
          <p:nvPr>
            <p:ph idx="1"/>
          </p:nvPr>
        </p:nvSpPr>
        <p:spPr/>
        <p:txBody>
          <a:bodyPr/>
          <a:lstStyle/>
          <a:p>
            <a:r>
              <a:rPr lang="nb-NO" dirty="0" smtClean="0"/>
              <a:t>The </a:t>
            </a:r>
            <a:r>
              <a:rPr lang="nb-NO" dirty="0" err="1" smtClean="0"/>
              <a:t>illusion</a:t>
            </a:r>
            <a:r>
              <a:rPr lang="nb-NO" dirty="0" smtClean="0"/>
              <a:t> </a:t>
            </a:r>
            <a:r>
              <a:rPr lang="nb-NO" dirty="0" err="1" smtClean="0"/>
              <a:t>of</a:t>
            </a:r>
            <a:r>
              <a:rPr lang="nb-NO" dirty="0" smtClean="0"/>
              <a:t> </a:t>
            </a:r>
            <a:r>
              <a:rPr lang="nb-NO" dirty="0" err="1" smtClean="0"/>
              <a:t>science-based</a:t>
            </a:r>
            <a:r>
              <a:rPr lang="nb-NO" dirty="0" smtClean="0"/>
              <a:t> </a:t>
            </a:r>
            <a:r>
              <a:rPr lang="nb-NO" dirty="0" err="1" smtClean="0"/>
              <a:t>objective</a:t>
            </a:r>
            <a:r>
              <a:rPr lang="nb-NO" dirty="0" smtClean="0"/>
              <a:t> </a:t>
            </a:r>
            <a:r>
              <a:rPr lang="nb-NO" dirty="0" err="1" smtClean="0"/>
              <a:t>decision</a:t>
            </a:r>
            <a:r>
              <a:rPr lang="nb-NO" dirty="0" smtClean="0"/>
              <a:t> making.</a:t>
            </a:r>
          </a:p>
          <a:p>
            <a:r>
              <a:rPr lang="nb-NO" dirty="0" err="1" smtClean="0"/>
              <a:t>Sustainability</a:t>
            </a:r>
            <a:r>
              <a:rPr lang="nb-NO" dirty="0" smtClean="0"/>
              <a:t> </a:t>
            </a:r>
            <a:r>
              <a:rPr lang="nb-NO" dirty="0" err="1" smtClean="0"/>
              <a:t>transcends</a:t>
            </a:r>
            <a:r>
              <a:rPr lang="nb-NO" dirty="0" smtClean="0"/>
              <a:t> </a:t>
            </a:r>
            <a:r>
              <a:rPr lang="nb-NO" dirty="0" err="1" smtClean="0"/>
              <a:t>science</a:t>
            </a:r>
            <a:r>
              <a:rPr lang="nb-NO" dirty="0" smtClean="0"/>
              <a:t>.</a:t>
            </a:r>
            <a:endParaRPr lang="nb-NO"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11113"/>
            <a:ext cx="8915400" cy="1495426"/>
          </a:xfrm>
        </p:spPr>
        <p:txBody>
          <a:bodyPr/>
          <a:lstStyle/>
          <a:p>
            <a:pPr eaLnBrk="1" hangingPunct="1"/>
            <a:r>
              <a:rPr lang="en-GB" sz="2800" smtClean="0"/>
              <a:t>UNESCO World Commission on the Ethics of Scientific Knowledge and Technology (COMEST) </a:t>
            </a:r>
            <a:br>
              <a:rPr lang="en-GB" sz="2800" smtClean="0"/>
            </a:br>
            <a:r>
              <a:rPr lang="en-GB" sz="3600" b="1" smtClean="0"/>
              <a:t>Expert Group Precautionary Principle</a:t>
            </a:r>
          </a:p>
        </p:txBody>
      </p:sp>
      <p:sp>
        <p:nvSpPr>
          <p:cNvPr id="39939" name="Rectangle 3"/>
          <p:cNvSpPr>
            <a:spLocks noGrp="1" noChangeArrowheads="1"/>
          </p:cNvSpPr>
          <p:nvPr>
            <p:ph type="body" idx="1"/>
          </p:nvPr>
        </p:nvSpPr>
        <p:spPr>
          <a:xfrm>
            <a:off x="228600" y="2514600"/>
            <a:ext cx="8915400" cy="3810000"/>
          </a:xfrm>
        </p:spPr>
        <p:txBody>
          <a:bodyPr/>
          <a:lstStyle/>
          <a:p>
            <a:pPr eaLnBrk="1" hangingPunct="1">
              <a:buClr>
                <a:schemeClr val="tx1"/>
              </a:buClr>
              <a:buFont typeface="Wingdings" pitchFamily="2" charset="2"/>
              <a:buChar char="Ø"/>
            </a:pPr>
            <a:r>
              <a:rPr lang="en-GB" smtClean="0"/>
              <a:t>to clarify the PP for decision makers and scientists in order to achieve a more informed debate of the principle and to serve as reference for possible further implementation of PP to present recommendations on how PP can contribute to a sustainable future.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381000"/>
            <a:ext cx="7772400" cy="762000"/>
          </a:xfrm>
        </p:spPr>
        <p:txBody>
          <a:bodyPr>
            <a:normAutofit fontScale="90000"/>
          </a:bodyPr>
          <a:lstStyle/>
          <a:p>
            <a:pPr eaLnBrk="1" hangingPunct="1"/>
            <a:r>
              <a:rPr lang="en-GB" smtClean="0"/>
              <a:t>Expert Group members</a:t>
            </a:r>
          </a:p>
        </p:txBody>
      </p:sp>
      <p:sp>
        <p:nvSpPr>
          <p:cNvPr id="40963" name="Rectangle 3"/>
          <p:cNvSpPr>
            <a:spLocks noGrp="1" noChangeArrowheads="1"/>
          </p:cNvSpPr>
          <p:nvPr>
            <p:ph type="body" idx="1"/>
          </p:nvPr>
        </p:nvSpPr>
        <p:spPr>
          <a:xfrm>
            <a:off x="152400" y="1412776"/>
            <a:ext cx="8812213" cy="3384376"/>
          </a:xfrm>
        </p:spPr>
        <p:txBody>
          <a:bodyPr/>
          <a:lstStyle/>
          <a:p>
            <a:pPr eaLnBrk="1" hangingPunct="1">
              <a:lnSpc>
                <a:spcPct val="80000"/>
              </a:lnSpc>
            </a:pPr>
            <a:r>
              <a:rPr lang="en-GB" sz="2000" b="1" dirty="0" smtClean="0"/>
              <a:t>Matthias Kaiser</a:t>
            </a:r>
            <a:r>
              <a:rPr lang="en-GB" sz="2000" dirty="0" smtClean="0"/>
              <a:t> (Philosopher), NENT, Oslo, Norway. (Chair)</a:t>
            </a:r>
          </a:p>
          <a:p>
            <a:pPr eaLnBrk="1" hangingPunct="1">
              <a:lnSpc>
                <a:spcPct val="80000"/>
              </a:lnSpc>
            </a:pPr>
            <a:r>
              <a:rPr lang="en-GB" sz="2000" b="1" dirty="0" smtClean="0"/>
              <a:t>Jeroen van der </a:t>
            </a:r>
            <a:r>
              <a:rPr lang="en-GB" sz="2000" b="1" dirty="0" err="1" smtClean="0"/>
              <a:t>Sluijs</a:t>
            </a:r>
            <a:r>
              <a:rPr lang="en-GB" sz="2000" b="1" dirty="0" smtClean="0"/>
              <a:t> </a:t>
            </a:r>
            <a:r>
              <a:rPr lang="en-GB" sz="2000" dirty="0" smtClean="0"/>
              <a:t>(Associate Professor), Copernicus Institute UU &amp; C3ED UVSQ (</a:t>
            </a:r>
            <a:r>
              <a:rPr lang="en-GB" sz="2000" dirty="0" err="1" smtClean="0"/>
              <a:t>Rapporteur</a:t>
            </a:r>
            <a:r>
              <a:rPr lang="en-GB" sz="2000" dirty="0" smtClean="0"/>
              <a:t>)</a:t>
            </a:r>
          </a:p>
          <a:p>
            <a:pPr eaLnBrk="1" hangingPunct="1">
              <a:lnSpc>
                <a:spcPct val="80000"/>
              </a:lnSpc>
            </a:pPr>
            <a:r>
              <a:rPr lang="en-GB" sz="2000" b="1" dirty="0" smtClean="0"/>
              <a:t>Sharon </a:t>
            </a:r>
            <a:r>
              <a:rPr lang="en-GB" sz="2000" b="1" dirty="0" err="1" smtClean="0"/>
              <a:t>Beder</a:t>
            </a:r>
            <a:r>
              <a:rPr lang="en-GB" sz="2000" dirty="0" smtClean="0"/>
              <a:t> (Professor), School of Social Sciences, Media and </a:t>
            </a:r>
            <a:r>
              <a:rPr lang="en-GB" sz="2000" dirty="0" err="1" smtClean="0"/>
              <a:t>Communication,University</a:t>
            </a:r>
            <a:r>
              <a:rPr lang="en-GB" sz="2000" dirty="0" smtClean="0"/>
              <a:t> of Wollongong, Australia.</a:t>
            </a:r>
          </a:p>
          <a:p>
            <a:pPr eaLnBrk="1" hangingPunct="1">
              <a:lnSpc>
                <a:spcPct val="80000"/>
              </a:lnSpc>
            </a:pPr>
            <a:r>
              <a:rPr lang="en-GB" sz="2000" b="1" dirty="0" err="1" smtClean="0"/>
              <a:t>Vittorio</a:t>
            </a:r>
            <a:r>
              <a:rPr lang="en-GB" sz="2000" b="1" dirty="0" smtClean="0"/>
              <a:t> </a:t>
            </a:r>
            <a:r>
              <a:rPr lang="en-GB" sz="2000" b="1" dirty="0" err="1" smtClean="0"/>
              <a:t>Hösle</a:t>
            </a:r>
            <a:r>
              <a:rPr lang="en-GB" sz="2000" dirty="0" smtClean="0"/>
              <a:t> (Philosopher), Department of Philosophy, University of Notre Dame, Notre Dame, USA.</a:t>
            </a:r>
          </a:p>
          <a:p>
            <a:pPr eaLnBrk="1" hangingPunct="1">
              <a:lnSpc>
                <a:spcPct val="80000"/>
              </a:lnSpc>
            </a:pPr>
            <a:r>
              <a:rPr lang="en-GB" sz="2000" b="1" dirty="0" err="1" smtClean="0"/>
              <a:t>Aída</a:t>
            </a:r>
            <a:r>
              <a:rPr lang="en-GB" sz="2000" b="1" dirty="0" smtClean="0"/>
              <a:t> </a:t>
            </a:r>
            <a:r>
              <a:rPr lang="en-GB" sz="2000" b="1" dirty="0" err="1" smtClean="0"/>
              <a:t>Kemelmajer</a:t>
            </a:r>
            <a:r>
              <a:rPr lang="en-GB" sz="2000" dirty="0" smtClean="0"/>
              <a:t> </a:t>
            </a:r>
            <a:r>
              <a:rPr lang="en-GB" sz="2000" b="1" dirty="0" smtClean="0"/>
              <a:t>de Carlucci</a:t>
            </a:r>
            <a:r>
              <a:rPr lang="en-GB" sz="2000" dirty="0" smtClean="0"/>
              <a:t> (Judge, Supreme Court), Mendoza, Argentina.</a:t>
            </a:r>
          </a:p>
          <a:p>
            <a:pPr eaLnBrk="1" hangingPunct="1">
              <a:lnSpc>
                <a:spcPct val="80000"/>
              </a:lnSpc>
            </a:pPr>
            <a:r>
              <a:rPr lang="en-GB" sz="2000" b="1" dirty="0" smtClean="0"/>
              <a:t>Ann </a:t>
            </a:r>
            <a:r>
              <a:rPr lang="en-GB" sz="2000" b="1" dirty="0" err="1" smtClean="0"/>
              <a:t>Kinzig</a:t>
            </a:r>
            <a:r>
              <a:rPr lang="en-GB" sz="2000" dirty="0" smtClean="0"/>
              <a:t> (Assistant Professor), School of Life Sciences, Arizona State University, Tempe, USA.</a:t>
            </a:r>
          </a:p>
          <a:p>
            <a:pPr eaLnBrk="1" hangingPunct="1">
              <a:lnSpc>
                <a:spcPct val="80000"/>
              </a:lnSpc>
            </a:pPr>
            <a:endParaRPr lang="en-GB" sz="2000" dirty="0" smtClean="0"/>
          </a:p>
        </p:txBody>
      </p:sp>
      <p:pic>
        <p:nvPicPr>
          <p:cNvPr id="40964" name="Picture 4" descr="group"/>
          <p:cNvPicPr>
            <a:picLocks noChangeAspect="1" noChangeArrowheads="1"/>
          </p:cNvPicPr>
          <p:nvPr/>
        </p:nvPicPr>
        <p:blipFill>
          <a:blip r:embed="rId3" cstate="print"/>
          <a:srcRect/>
          <a:stretch>
            <a:fillRect/>
          </a:stretch>
        </p:blipFill>
        <p:spPr bwMode="auto">
          <a:xfrm>
            <a:off x="2971800" y="4289425"/>
            <a:ext cx="6172200" cy="2568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50825" y="5180013"/>
            <a:ext cx="8893175" cy="1692771"/>
          </a:xfrm>
          <a:prstGeom prst="rect">
            <a:avLst/>
          </a:prstGeom>
          <a:noFill/>
          <a:ln w="9525">
            <a:noFill/>
            <a:miter lim="800000"/>
            <a:headEnd/>
            <a:tailEnd/>
          </a:ln>
        </p:spPr>
        <p:txBody>
          <a:bodyPr>
            <a:spAutoFit/>
          </a:bodyPr>
          <a:lstStyle/>
          <a:p>
            <a:pPr eaLnBrk="0" hangingPunct="0">
              <a:spcBef>
                <a:spcPct val="50000"/>
              </a:spcBef>
            </a:pPr>
            <a:r>
              <a:rPr lang="nl-NL" sz="2000" b="1" i="1" dirty="0"/>
              <a:t>Available in English, French, Spanish </a:t>
            </a:r>
            <a:r>
              <a:rPr lang="nl-NL" sz="2000" b="1" i="1" dirty="0" smtClean="0"/>
              <a:t>, </a:t>
            </a:r>
            <a:r>
              <a:rPr lang="nl-NL" sz="2000" b="1" i="1" dirty="0" smtClean="0"/>
              <a:t>Arabic</a:t>
            </a:r>
            <a:r>
              <a:rPr lang="nl-NL" sz="2000" b="1" i="1" dirty="0"/>
              <a:t>, Chinese.</a:t>
            </a:r>
            <a:br>
              <a:rPr lang="nl-NL" sz="2000" b="1" i="1" dirty="0"/>
            </a:br>
            <a:r>
              <a:rPr lang="nl-NL" sz="2000" dirty="0"/>
              <a:t>UNESCO – COMEST, 2005, </a:t>
            </a:r>
            <a:r>
              <a:rPr lang="nl-NL" sz="2000" i="1" dirty="0"/>
              <a:t>The Precautionary Principle, Report</a:t>
            </a:r>
            <a:r>
              <a:rPr lang="nl-NL" sz="2000" dirty="0"/>
              <a:t>, UNESCO: Paris, see also http://unesdoc.unesco.org/images/0013/001395/139578e.pdf;</a:t>
            </a:r>
            <a:br>
              <a:rPr lang="nl-NL" sz="2000" dirty="0"/>
            </a:br>
            <a:r>
              <a:rPr lang="nl-NL" sz="2000" dirty="0"/>
              <a:t>Download also via link: www.jvds.nl</a:t>
            </a:r>
          </a:p>
          <a:p>
            <a:pPr eaLnBrk="0" hangingPunct="0">
              <a:spcBef>
                <a:spcPct val="50000"/>
              </a:spcBef>
            </a:pPr>
            <a:endParaRPr lang="nl-NL" sz="1600" b="1" i="1" dirty="0">
              <a:latin typeface="Verdana" pitchFamily="34" charset="0"/>
            </a:endParaRPr>
          </a:p>
        </p:txBody>
      </p:sp>
      <p:pic>
        <p:nvPicPr>
          <p:cNvPr id="41987" name="Picture 3"/>
          <p:cNvPicPr>
            <a:picLocks noChangeAspect="1" noChangeArrowheads="1"/>
          </p:cNvPicPr>
          <p:nvPr/>
        </p:nvPicPr>
        <p:blipFill>
          <a:blip r:embed="rId3" cstate="print"/>
          <a:srcRect/>
          <a:stretch>
            <a:fillRect/>
          </a:stretch>
        </p:blipFill>
        <p:spPr bwMode="auto">
          <a:xfrm>
            <a:off x="2447925" y="0"/>
            <a:ext cx="4248150" cy="504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822325"/>
            <a:ext cx="7772400" cy="701675"/>
          </a:xfrm>
        </p:spPr>
        <p:txBody>
          <a:bodyPr/>
          <a:lstStyle/>
          <a:p>
            <a:pPr eaLnBrk="1" hangingPunct="1"/>
            <a:r>
              <a:rPr lang="en-GB" sz="4000" smtClean="0"/>
              <a:t>New working definition UNESCO</a:t>
            </a:r>
          </a:p>
        </p:txBody>
      </p:sp>
      <p:sp>
        <p:nvSpPr>
          <p:cNvPr id="48131" name="Rectangle 3"/>
          <p:cNvSpPr>
            <a:spLocks noGrp="1" noChangeArrowheads="1"/>
          </p:cNvSpPr>
          <p:nvPr>
            <p:ph type="body" idx="1"/>
          </p:nvPr>
        </p:nvSpPr>
        <p:spPr>
          <a:xfrm>
            <a:off x="0" y="1295400"/>
            <a:ext cx="9144000" cy="4572000"/>
          </a:xfrm>
        </p:spPr>
        <p:txBody>
          <a:bodyPr/>
          <a:lstStyle/>
          <a:p>
            <a:pPr eaLnBrk="1" hangingPunct="1">
              <a:buFont typeface="Wingdings" pitchFamily="2" charset="2"/>
              <a:buNone/>
            </a:pPr>
            <a:endParaRPr lang="en-GB" sz="2400" smtClean="0"/>
          </a:p>
          <a:p>
            <a:pPr eaLnBrk="1" hangingPunct="1">
              <a:buFont typeface="Wingdings" pitchFamily="2" charset="2"/>
              <a:buNone/>
            </a:pPr>
            <a:r>
              <a:rPr lang="en-GB" smtClean="0"/>
              <a:t>When human activities may lead to morally unacceptable harm that is scientifically plausible but uncertain, actions shall be taken to avoid or diminish that harm.</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0" y="1556792"/>
            <a:ext cx="9144000" cy="4767808"/>
          </a:xfrm>
        </p:spPr>
        <p:txBody>
          <a:bodyPr>
            <a:normAutofit lnSpcReduction="10000"/>
          </a:bodyPr>
          <a:lstStyle/>
          <a:p>
            <a:pPr eaLnBrk="1" hangingPunct="1">
              <a:lnSpc>
                <a:spcPct val="90000"/>
              </a:lnSpc>
              <a:buFont typeface="Wingdings" pitchFamily="2" charset="2"/>
              <a:buNone/>
            </a:pPr>
            <a:r>
              <a:rPr lang="en-GB" sz="2400" dirty="0" smtClean="0"/>
              <a:t>When human activities may lead to </a:t>
            </a:r>
            <a:r>
              <a:rPr lang="en-GB" sz="2400" dirty="0" smtClean="0">
                <a:solidFill>
                  <a:srgbClr val="FF3300"/>
                </a:solidFill>
              </a:rPr>
              <a:t>morally unacceptable harm</a:t>
            </a:r>
            <a:r>
              <a:rPr lang="en-GB" sz="2400" dirty="0" smtClean="0"/>
              <a:t> that is scientifically plausible but uncertain, actions shall be taken to avoid or diminish that harm.</a:t>
            </a:r>
          </a:p>
          <a:p>
            <a:pPr eaLnBrk="1" hangingPunct="1">
              <a:lnSpc>
                <a:spcPct val="90000"/>
              </a:lnSpc>
              <a:buFont typeface="Wingdings" pitchFamily="2" charset="2"/>
              <a:buNone/>
            </a:pPr>
            <a:r>
              <a:rPr lang="en-GB" sz="1900" dirty="0" smtClean="0"/>
              <a:t>Morally unacceptable harm refers to harm to humans or the environment that is</a:t>
            </a:r>
          </a:p>
          <a:p>
            <a:pPr eaLnBrk="1" hangingPunct="1">
              <a:lnSpc>
                <a:spcPct val="90000"/>
              </a:lnSpc>
            </a:pPr>
            <a:r>
              <a:rPr lang="en-GB" sz="1900" dirty="0" smtClean="0"/>
              <a:t>threatening to human life or health, or</a:t>
            </a:r>
          </a:p>
          <a:p>
            <a:pPr eaLnBrk="1" hangingPunct="1">
              <a:lnSpc>
                <a:spcPct val="90000"/>
              </a:lnSpc>
            </a:pPr>
            <a:r>
              <a:rPr lang="en-GB" sz="1900" dirty="0" smtClean="0"/>
              <a:t>serious and effectively irreversible, or</a:t>
            </a:r>
          </a:p>
          <a:p>
            <a:pPr eaLnBrk="1" hangingPunct="1">
              <a:lnSpc>
                <a:spcPct val="90000"/>
              </a:lnSpc>
            </a:pPr>
            <a:r>
              <a:rPr lang="en-GB" sz="1900" dirty="0" smtClean="0"/>
              <a:t>inequitable to present or future generations, or</a:t>
            </a:r>
          </a:p>
          <a:p>
            <a:pPr eaLnBrk="1" hangingPunct="1">
              <a:lnSpc>
                <a:spcPct val="90000"/>
              </a:lnSpc>
            </a:pPr>
            <a:r>
              <a:rPr lang="en-GB" sz="1900" dirty="0" smtClean="0"/>
              <a:t>imposed without adequate consideration of the human rights of those affected.</a:t>
            </a:r>
          </a:p>
          <a:p>
            <a:pPr eaLnBrk="1" hangingPunct="1">
              <a:lnSpc>
                <a:spcPct val="90000"/>
              </a:lnSpc>
              <a:buFont typeface="Wingdings" pitchFamily="2" charset="2"/>
              <a:buNone/>
            </a:pPr>
            <a:r>
              <a:rPr lang="en-GB" sz="1900" dirty="0" smtClean="0">
                <a:solidFill>
                  <a:schemeClr val="bg1"/>
                </a:solidFill>
              </a:rPr>
              <a:t>The judgment of plausibility should be grounded in scientific analysis. Analysis should be ongoing so that chosen actions are subject to review.</a:t>
            </a:r>
          </a:p>
          <a:p>
            <a:pPr eaLnBrk="1" hangingPunct="1">
              <a:lnSpc>
                <a:spcPct val="90000"/>
              </a:lnSpc>
              <a:buFont typeface="Wingdings" pitchFamily="2" charset="2"/>
              <a:buNone/>
            </a:pPr>
            <a:r>
              <a:rPr lang="en-GB" sz="1900" dirty="0" smtClean="0">
                <a:solidFill>
                  <a:schemeClr val="bg1"/>
                </a:solidFill>
              </a:rPr>
              <a:t>Uncertainty may apply to, but need not be limited to, causality or the bounds of the possible harm.</a:t>
            </a:r>
          </a:p>
          <a:p>
            <a:pPr eaLnBrk="1" hangingPunct="1">
              <a:lnSpc>
                <a:spcPct val="90000"/>
              </a:lnSpc>
              <a:buFont typeface="Wingdings" pitchFamily="2" charset="2"/>
              <a:buNone/>
            </a:pPr>
            <a:r>
              <a:rPr lang="en-GB" sz="1900" dirty="0" smtClean="0">
                <a:solidFill>
                  <a:schemeClr val="bg1"/>
                </a:solidFill>
              </a:rPr>
              <a:t>Actions are interventions that are undertaken before harm occurs that seek to avoid or diminish the harm. Actions should be chosen that are proportional to the seriousness of the potential harm, with consideration of their positive and negative consequences, and with an assessment of the moral implications of both action and inaction. The choice of action should be the result of a participatory process.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0" y="1700808"/>
            <a:ext cx="9144000" cy="4623792"/>
          </a:xfrm>
        </p:spPr>
        <p:txBody>
          <a:bodyPr>
            <a:normAutofit lnSpcReduction="10000"/>
          </a:bodyPr>
          <a:lstStyle/>
          <a:p>
            <a:pPr eaLnBrk="1" hangingPunct="1">
              <a:lnSpc>
                <a:spcPct val="90000"/>
              </a:lnSpc>
              <a:buFont typeface="Wingdings" pitchFamily="2" charset="2"/>
              <a:buNone/>
            </a:pPr>
            <a:r>
              <a:rPr lang="en-GB" sz="2400" dirty="0" smtClean="0"/>
              <a:t>When human activities may lead to morally unacceptable harm that is </a:t>
            </a:r>
            <a:r>
              <a:rPr lang="en-GB" sz="2400" dirty="0" smtClean="0">
                <a:solidFill>
                  <a:srgbClr val="FF3300"/>
                </a:solidFill>
              </a:rPr>
              <a:t>scientifically plausible</a:t>
            </a:r>
            <a:r>
              <a:rPr lang="en-GB" sz="2400" dirty="0" smtClean="0"/>
              <a:t> but uncertain, actions shall be taken to avoid or diminish that harm.</a:t>
            </a:r>
          </a:p>
          <a:p>
            <a:pPr eaLnBrk="1" hangingPunct="1">
              <a:lnSpc>
                <a:spcPct val="90000"/>
              </a:lnSpc>
              <a:buFont typeface="Wingdings" pitchFamily="2" charset="2"/>
              <a:buNone/>
            </a:pPr>
            <a:r>
              <a:rPr lang="en-GB" sz="1900" dirty="0" smtClean="0">
                <a:solidFill>
                  <a:srgbClr val="C0C0C0"/>
                </a:solidFill>
              </a:rPr>
              <a:t>Morally unacceptable harm refers to harm to humans or the environment that is</a:t>
            </a:r>
          </a:p>
          <a:p>
            <a:pPr eaLnBrk="1" hangingPunct="1">
              <a:lnSpc>
                <a:spcPct val="90000"/>
              </a:lnSpc>
            </a:pPr>
            <a:r>
              <a:rPr lang="en-GB" sz="1900" dirty="0" smtClean="0">
                <a:solidFill>
                  <a:srgbClr val="C0C0C0"/>
                </a:solidFill>
              </a:rPr>
              <a:t>threatening to human life or health, or</a:t>
            </a:r>
          </a:p>
          <a:p>
            <a:pPr eaLnBrk="1" hangingPunct="1">
              <a:lnSpc>
                <a:spcPct val="90000"/>
              </a:lnSpc>
            </a:pPr>
            <a:r>
              <a:rPr lang="en-GB" sz="1900" dirty="0" smtClean="0">
                <a:solidFill>
                  <a:srgbClr val="C0C0C0"/>
                </a:solidFill>
              </a:rPr>
              <a:t>serious and effectively irreversible, or</a:t>
            </a:r>
          </a:p>
          <a:p>
            <a:pPr eaLnBrk="1" hangingPunct="1">
              <a:lnSpc>
                <a:spcPct val="90000"/>
              </a:lnSpc>
            </a:pPr>
            <a:r>
              <a:rPr lang="en-GB" sz="1900" dirty="0" smtClean="0">
                <a:solidFill>
                  <a:srgbClr val="C0C0C0"/>
                </a:solidFill>
              </a:rPr>
              <a:t>inequitable to present or future generations, or</a:t>
            </a:r>
          </a:p>
          <a:p>
            <a:pPr eaLnBrk="1" hangingPunct="1">
              <a:lnSpc>
                <a:spcPct val="90000"/>
              </a:lnSpc>
            </a:pPr>
            <a:r>
              <a:rPr lang="en-GB" sz="1900" dirty="0" smtClean="0">
                <a:solidFill>
                  <a:srgbClr val="C0C0C0"/>
                </a:solidFill>
              </a:rPr>
              <a:t>imposed without adequate consideration of the human rights of those affected</a:t>
            </a:r>
            <a:r>
              <a:rPr lang="en-GB" sz="1900" dirty="0" smtClean="0"/>
              <a:t>.</a:t>
            </a:r>
          </a:p>
          <a:p>
            <a:pPr eaLnBrk="1" hangingPunct="1">
              <a:lnSpc>
                <a:spcPct val="90000"/>
              </a:lnSpc>
              <a:buFont typeface="Wingdings" pitchFamily="2" charset="2"/>
              <a:buNone/>
            </a:pPr>
            <a:r>
              <a:rPr lang="en-GB" sz="1900" dirty="0" smtClean="0"/>
              <a:t>The judgment of plausibility should be grounded in scientific analysis. Analysis should be ongoing so that chosen actions are subject to review.</a:t>
            </a:r>
          </a:p>
          <a:p>
            <a:pPr eaLnBrk="1" hangingPunct="1">
              <a:lnSpc>
                <a:spcPct val="90000"/>
              </a:lnSpc>
              <a:buFont typeface="Wingdings" pitchFamily="2" charset="2"/>
              <a:buNone/>
            </a:pPr>
            <a:r>
              <a:rPr lang="en-GB" sz="1900" dirty="0" smtClean="0">
                <a:solidFill>
                  <a:schemeClr val="bg1"/>
                </a:solidFill>
              </a:rPr>
              <a:t>Uncertainty may apply to, but need not be limited to, causality or the bounds of the possible harm.</a:t>
            </a:r>
          </a:p>
          <a:p>
            <a:pPr eaLnBrk="1" hangingPunct="1">
              <a:lnSpc>
                <a:spcPct val="90000"/>
              </a:lnSpc>
              <a:buFont typeface="Wingdings" pitchFamily="2" charset="2"/>
              <a:buNone/>
            </a:pPr>
            <a:r>
              <a:rPr lang="en-GB" sz="1900" dirty="0" smtClean="0">
                <a:solidFill>
                  <a:schemeClr val="bg1"/>
                </a:solidFill>
              </a:rPr>
              <a:t>Actions are interventions that are undertaken before harm occurs that seek to avoid or diminish the harm. Actions should be chosen that are proportional to the seriousness of the potential harm, with consideration of their positive and negative consequences, and with an assessment of the moral implications of both action and inaction. The choice of action should be the result of a participatory process.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0" y="1628800"/>
            <a:ext cx="9144000" cy="4695800"/>
          </a:xfrm>
        </p:spPr>
        <p:txBody>
          <a:bodyPr>
            <a:normAutofit lnSpcReduction="10000"/>
          </a:bodyPr>
          <a:lstStyle/>
          <a:p>
            <a:pPr eaLnBrk="1" hangingPunct="1">
              <a:lnSpc>
                <a:spcPct val="90000"/>
              </a:lnSpc>
              <a:buFont typeface="Wingdings" pitchFamily="2" charset="2"/>
              <a:buNone/>
            </a:pPr>
            <a:r>
              <a:rPr lang="en-GB" sz="2400" dirty="0" smtClean="0"/>
              <a:t>When human activities may lead to morally unacceptable harm that is scientifically plausible </a:t>
            </a:r>
            <a:r>
              <a:rPr lang="en-GB" sz="2400" dirty="0" smtClean="0">
                <a:solidFill>
                  <a:srgbClr val="FF3300"/>
                </a:solidFill>
              </a:rPr>
              <a:t>but uncertain</a:t>
            </a:r>
            <a:r>
              <a:rPr lang="en-GB" sz="2400" dirty="0" smtClean="0"/>
              <a:t>, actions shall be taken to avoid or diminish that harm.</a:t>
            </a:r>
          </a:p>
          <a:p>
            <a:pPr eaLnBrk="1" hangingPunct="1">
              <a:lnSpc>
                <a:spcPct val="90000"/>
              </a:lnSpc>
              <a:buFont typeface="Wingdings" pitchFamily="2" charset="2"/>
              <a:buNone/>
            </a:pPr>
            <a:r>
              <a:rPr lang="en-GB" sz="1900" dirty="0" smtClean="0">
                <a:solidFill>
                  <a:srgbClr val="C0C0C0"/>
                </a:solidFill>
              </a:rPr>
              <a:t>Morally unacceptable harm refers to harm to humans or the environment that is</a:t>
            </a:r>
          </a:p>
          <a:p>
            <a:pPr eaLnBrk="1" hangingPunct="1">
              <a:lnSpc>
                <a:spcPct val="90000"/>
              </a:lnSpc>
            </a:pPr>
            <a:r>
              <a:rPr lang="en-GB" sz="1900" dirty="0" smtClean="0">
                <a:solidFill>
                  <a:srgbClr val="C0C0C0"/>
                </a:solidFill>
              </a:rPr>
              <a:t>threatening to human life or health, or</a:t>
            </a:r>
          </a:p>
          <a:p>
            <a:pPr eaLnBrk="1" hangingPunct="1">
              <a:lnSpc>
                <a:spcPct val="90000"/>
              </a:lnSpc>
            </a:pPr>
            <a:r>
              <a:rPr lang="en-GB" sz="1900" dirty="0" smtClean="0">
                <a:solidFill>
                  <a:srgbClr val="C0C0C0"/>
                </a:solidFill>
              </a:rPr>
              <a:t>serious and effectively irreversible, or</a:t>
            </a:r>
          </a:p>
          <a:p>
            <a:pPr eaLnBrk="1" hangingPunct="1">
              <a:lnSpc>
                <a:spcPct val="90000"/>
              </a:lnSpc>
            </a:pPr>
            <a:r>
              <a:rPr lang="en-GB" sz="1900" dirty="0" smtClean="0">
                <a:solidFill>
                  <a:srgbClr val="C0C0C0"/>
                </a:solidFill>
              </a:rPr>
              <a:t>inequitable to present or future generations, or</a:t>
            </a:r>
          </a:p>
          <a:p>
            <a:pPr eaLnBrk="1" hangingPunct="1">
              <a:lnSpc>
                <a:spcPct val="90000"/>
              </a:lnSpc>
            </a:pPr>
            <a:r>
              <a:rPr lang="en-GB" sz="1900" dirty="0" smtClean="0">
                <a:solidFill>
                  <a:srgbClr val="C0C0C0"/>
                </a:solidFill>
              </a:rPr>
              <a:t>imposed without adequate consideration of the human rights of those affected.</a:t>
            </a:r>
          </a:p>
          <a:p>
            <a:pPr eaLnBrk="1" hangingPunct="1">
              <a:lnSpc>
                <a:spcPct val="90000"/>
              </a:lnSpc>
              <a:buFont typeface="Wingdings" pitchFamily="2" charset="2"/>
              <a:buNone/>
            </a:pPr>
            <a:r>
              <a:rPr lang="en-GB" sz="1900" dirty="0" smtClean="0">
                <a:solidFill>
                  <a:srgbClr val="C0C0C0"/>
                </a:solidFill>
              </a:rPr>
              <a:t>The judgment of plausibility should be grounded in scientific analysis. Analysis should be ongoing so that chosen actions are subject to review.</a:t>
            </a:r>
          </a:p>
          <a:p>
            <a:pPr eaLnBrk="1" hangingPunct="1">
              <a:lnSpc>
                <a:spcPct val="90000"/>
              </a:lnSpc>
              <a:buFont typeface="Wingdings" pitchFamily="2" charset="2"/>
              <a:buNone/>
            </a:pPr>
            <a:r>
              <a:rPr lang="en-GB" sz="1900" dirty="0" smtClean="0"/>
              <a:t>Uncertainty may apply to, but need not be limited to, causality or the bounds of the possible harm.</a:t>
            </a:r>
          </a:p>
          <a:p>
            <a:pPr eaLnBrk="1" hangingPunct="1">
              <a:lnSpc>
                <a:spcPct val="90000"/>
              </a:lnSpc>
              <a:buFont typeface="Wingdings" pitchFamily="2" charset="2"/>
              <a:buNone/>
            </a:pPr>
            <a:r>
              <a:rPr lang="en-GB" sz="1900" dirty="0" smtClean="0">
                <a:solidFill>
                  <a:schemeClr val="bg1"/>
                </a:solidFill>
              </a:rPr>
              <a:t>Actions are interventions that are undertaken before harm occurs that seek to avoid or diminish the harm. Actions should be chosen that are proportional to the seriousness of the potential harm, with consideration of their positive and negative consequences, and with an assessment of the moral implications of both action and inaction. The choice of action should be the result of a participatory process.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0" y="1628800"/>
            <a:ext cx="9144000" cy="4695800"/>
          </a:xfrm>
        </p:spPr>
        <p:txBody>
          <a:bodyPr>
            <a:normAutofit lnSpcReduction="10000"/>
          </a:bodyPr>
          <a:lstStyle/>
          <a:p>
            <a:pPr eaLnBrk="1" hangingPunct="1">
              <a:lnSpc>
                <a:spcPct val="90000"/>
              </a:lnSpc>
              <a:buFont typeface="Wingdings" pitchFamily="2" charset="2"/>
              <a:buNone/>
            </a:pPr>
            <a:r>
              <a:rPr lang="en-GB" sz="2400" smtClean="0"/>
              <a:t>When human activities may lead to morally unacceptable harm that is scientifically plausible but uncertain, </a:t>
            </a:r>
            <a:r>
              <a:rPr lang="en-GB" sz="2400" smtClean="0">
                <a:solidFill>
                  <a:srgbClr val="FF3300"/>
                </a:solidFill>
              </a:rPr>
              <a:t>actions</a:t>
            </a:r>
            <a:r>
              <a:rPr lang="en-GB" sz="2400" smtClean="0"/>
              <a:t> shall be taken to avoid or diminish that harm.</a:t>
            </a:r>
          </a:p>
          <a:p>
            <a:pPr eaLnBrk="1" hangingPunct="1">
              <a:lnSpc>
                <a:spcPct val="90000"/>
              </a:lnSpc>
              <a:buFont typeface="Wingdings" pitchFamily="2" charset="2"/>
              <a:buNone/>
            </a:pPr>
            <a:r>
              <a:rPr lang="en-GB" sz="1900" smtClean="0">
                <a:solidFill>
                  <a:srgbClr val="C0C0C0"/>
                </a:solidFill>
              </a:rPr>
              <a:t>Morally unacceptable harm refers to harm to humans or the environment that is</a:t>
            </a:r>
          </a:p>
          <a:p>
            <a:pPr eaLnBrk="1" hangingPunct="1">
              <a:lnSpc>
                <a:spcPct val="90000"/>
              </a:lnSpc>
            </a:pPr>
            <a:r>
              <a:rPr lang="en-GB" sz="1900" smtClean="0">
                <a:solidFill>
                  <a:srgbClr val="C0C0C0"/>
                </a:solidFill>
              </a:rPr>
              <a:t>threatening to human life or health, or</a:t>
            </a:r>
          </a:p>
          <a:p>
            <a:pPr eaLnBrk="1" hangingPunct="1">
              <a:lnSpc>
                <a:spcPct val="90000"/>
              </a:lnSpc>
            </a:pPr>
            <a:r>
              <a:rPr lang="en-GB" sz="1900" smtClean="0">
                <a:solidFill>
                  <a:srgbClr val="C0C0C0"/>
                </a:solidFill>
              </a:rPr>
              <a:t>serious and effectively irreversible, or</a:t>
            </a:r>
          </a:p>
          <a:p>
            <a:pPr eaLnBrk="1" hangingPunct="1">
              <a:lnSpc>
                <a:spcPct val="90000"/>
              </a:lnSpc>
            </a:pPr>
            <a:r>
              <a:rPr lang="en-GB" sz="1900" smtClean="0">
                <a:solidFill>
                  <a:srgbClr val="C0C0C0"/>
                </a:solidFill>
              </a:rPr>
              <a:t>inequitable to present or future generations, or</a:t>
            </a:r>
          </a:p>
          <a:p>
            <a:pPr eaLnBrk="1" hangingPunct="1">
              <a:lnSpc>
                <a:spcPct val="90000"/>
              </a:lnSpc>
            </a:pPr>
            <a:r>
              <a:rPr lang="en-GB" sz="1900" smtClean="0">
                <a:solidFill>
                  <a:srgbClr val="C0C0C0"/>
                </a:solidFill>
              </a:rPr>
              <a:t>imposed without adequate consideration of the human rights of those affected.</a:t>
            </a:r>
          </a:p>
          <a:p>
            <a:pPr eaLnBrk="1" hangingPunct="1">
              <a:lnSpc>
                <a:spcPct val="90000"/>
              </a:lnSpc>
              <a:buFont typeface="Wingdings" pitchFamily="2" charset="2"/>
              <a:buNone/>
            </a:pPr>
            <a:r>
              <a:rPr lang="en-GB" sz="1900" smtClean="0">
                <a:solidFill>
                  <a:srgbClr val="C0C0C0"/>
                </a:solidFill>
              </a:rPr>
              <a:t>The judgment of plausibility should be grounded in scientific analysis. Analysis should be ongoing so that chosen actions are subject to review.</a:t>
            </a:r>
          </a:p>
          <a:p>
            <a:pPr eaLnBrk="1" hangingPunct="1">
              <a:lnSpc>
                <a:spcPct val="90000"/>
              </a:lnSpc>
              <a:buFont typeface="Wingdings" pitchFamily="2" charset="2"/>
              <a:buNone/>
            </a:pPr>
            <a:r>
              <a:rPr lang="en-GB" sz="1900" smtClean="0">
                <a:solidFill>
                  <a:srgbClr val="C0C0C0"/>
                </a:solidFill>
              </a:rPr>
              <a:t>Uncertainty may apply to, but need not be limited to, causality or the bounds of the possible harm.</a:t>
            </a:r>
          </a:p>
          <a:p>
            <a:pPr eaLnBrk="1" hangingPunct="1">
              <a:lnSpc>
                <a:spcPct val="90000"/>
              </a:lnSpc>
              <a:buFont typeface="Wingdings" pitchFamily="2" charset="2"/>
              <a:buNone/>
            </a:pPr>
            <a:r>
              <a:rPr lang="en-GB" sz="1900" smtClean="0"/>
              <a:t>Actions are interventions that are undertaken before harm occurs that seek to avoid or diminish the harm. Actions should be chosen that are proportional to the seriousness of the potential harm, with consideration of their positive and negative consequences, and with an assessment of the moral implications of both action and inaction. The choice of action should be the result of a participatory process.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dirty="0" smtClean="0"/>
              <a:t>The PP:</a:t>
            </a:r>
          </a:p>
          <a:p>
            <a:pPr lvl="1"/>
            <a:r>
              <a:rPr lang="nb-NO" dirty="0" err="1" smtClean="0"/>
              <a:t>Acknowledges</a:t>
            </a:r>
            <a:r>
              <a:rPr lang="nb-NO" dirty="0" smtClean="0"/>
              <a:t>  </a:t>
            </a:r>
            <a:r>
              <a:rPr lang="nb-NO" dirty="0" err="1" smtClean="0"/>
              <a:t>the</a:t>
            </a:r>
            <a:r>
              <a:rPr lang="nb-NO" dirty="0" smtClean="0"/>
              <a:t> ”</a:t>
            </a:r>
            <a:r>
              <a:rPr lang="nb-NO" dirty="0" err="1" smtClean="0"/>
              <a:t>complex</a:t>
            </a:r>
            <a:r>
              <a:rPr lang="nb-NO" dirty="0" smtClean="0"/>
              <a:t> world </a:t>
            </a:r>
            <a:r>
              <a:rPr lang="nb-NO" dirty="0" err="1" smtClean="0"/>
              <a:t>of</a:t>
            </a:r>
            <a:r>
              <a:rPr lang="nb-NO" dirty="0" smtClean="0"/>
              <a:t> </a:t>
            </a:r>
            <a:r>
              <a:rPr lang="nb-NO" dirty="0" err="1" smtClean="0"/>
              <a:t>decision</a:t>
            </a:r>
            <a:r>
              <a:rPr lang="nb-NO" dirty="0" smtClean="0"/>
              <a:t> making” (?)</a:t>
            </a:r>
          </a:p>
          <a:p>
            <a:pPr lvl="1"/>
            <a:r>
              <a:rPr lang="nb-NO" dirty="0" err="1" smtClean="0"/>
              <a:t>Calls</a:t>
            </a:r>
            <a:r>
              <a:rPr lang="nb-NO" dirty="0" smtClean="0"/>
              <a:t> for </a:t>
            </a:r>
            <a:r>
              <a:rPr lang="nb-NO" dirty="0" err="1" smtClean="0"/>
              <a:t>knowledge</a:t>
            </a:r>
            <a:r>
              <a:rPr lang="nb-NO" dirty="0" smtClean="0"/>
              <a:t> </a:t>
            </a:r>
            <a:r>
              <a:rPr lang="nb-NO" dirty="0" err="1" smtClean="0"/>
              <a:t>quality</a:t>
            </a:r>
            <a:r>
              <a:rPr lang="nb-NO" dirty="0" smtClean="0"/>
              <a:t> </a:t>
            </a:r>
            <a:r>
              <a:rPr lang="nb-NO" dirty="0" err="1" smtClean="0"/>
              <a:t>assessment</a:t>
            </a:r>
            <a:endParaRPr lang="nb-NO" dirty="0" smtClean="0"/>
          </a:p>
          <a:p>
            <a:pPr lvl="1"/>
            <a:r>
              <a:rPr lang="nb-NO" dirty="0" err="1" smtClean="0"/>
              <a:t>Extends</a:t>
            </a:r>
            <a:r>
              <a:rPr lang="nb-NO" dirty="0" smtClean="0"/>
              <a:t> </a:t>
            </a:r>
            <a:r>
              <a:rPr lang="nb-NO" dirty="0" err="1" smtClean="0"/>
              <a:t>the</a:t>
            </a:r>
            <a:r>
              <a:rPr lang="nb-NO" dirty="0" smtClean="0"/>
              <a:t> ”</a:t>
            </a:r>
            <a:r>
              <a:rPr lang="nb-NO" dirty="0" err="1" smtClean="0"/>
              <a:t>peer-group</a:t>
            </a:r>
            <a:r>
              <a:rPr lang="nb-NO" dirty="0" smtClean="0"/>
              <a:t>” </a:t>
            </a:r>
            <a:r>
              <a:rPr lang="nb-NO" dirty="0" err="1" smtClean="0"/>
              <a:t>outside</a:t>
            </a:r>
            <a:r>
              <a:rPr lang="nb-NO" dirty="0" smtClean="0"/>
              <a:t> </a:t>
            </a:r>
            <a:r>
              <a:rPr lang="nb-NO" dirty="0" err="1" smtClean="0"/>
              <a:t>science</a:t>
            </a:r>
            <a:r>
              <a:rPr lang="nb-NO" dirty="0" smtClean="0"/>
              <a:t>.</a:t>
            </a:r>
            <a:endParaRPr lang="nb-N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err="1" smtClean="0"/>
              <a:t>Solution</a:t>
            </a:r>
            <a:r>
              <a:rPr lang="nb-NO" dirty="0" smtClean="0"/>
              <a:t>?</a:t>
            </a:r>
            <a:endParaRPr lang="nb-NO" dirty="0"/>
          </a:p>
        </p:txBody>
      </p:sp>
      <p:sp>
        <p:nvSpPr>
          <p:cNvPr id="6" name="Plassholder for innhold 5"/>
          <p:cNvSpPr>
            <a:spLocks noGrp="1"/>
          </p:cNvSpPr>
          <p:nvPr>
            <p:ph idx="1"/>
          </p:nvPr>
        </p:nvSpPr>
        <p:spPr/>
        <p:txBody>
          <a:bodyPr/>
          <a:lstStyle/>
          <a:p>
            <a:r>
              <a:rPr lang="nb-NO" dirty="0" err="1" smtClean="0"/>
              <a:t>What</a:t>
            </a:r>
            <a:r>
              <a:rPr lang="nb-NO" dirty="0" smtClean="0"/>
              <a:t> </a:t>
            </a:r>
            <a:r>
              <a:rPr lang="nb-NO" dirty="0" err="1" smtClean="0"/>
              <a:t>price</a:t>
            </a:r>
            <a:r>
              <a:rPr lang="nb-NO" dirty="0" smtClean="0"/>
              <a:t> </a:t>
            </a:r>
            <a:r>
              <a:rPr lang="nb-NO" dirty="0" err="1" smtClean="0"/>
              <a:t>classical</a:t>
            </a:r>
            <a:r>
              <a:rPr lang="nb-NO" dirty="0" smtClean="0"/>
              <a:t> </a:t>
            </a:r>
            <a:r>
              <a:rPr lang="nb-NO" dirty="0" err="1" smtClean="0"/>
              <a:t>logic</a:t>
            </a:r>
            <a:r>
              <a:rPr lang="nb-NO" dirty="0" smtClean="0"/>
              <a:t>?</a:t>
            </a:r>
          </a:p>
          <a:p>
            <a:r>
              <a:rPr lang="nb-NO" dirty="0" smtClean="0"/>
              <a:t>Or </a:t>
            </a:r>
            <a:r>
              <a:rPr lang="nb-NO" dirty="0" err="1" smtClean="0"/>
              <a:t>restricting</a:t>
            </a:r>
            <a:r>
              <a:rPr lang="nb-NO" dirty="0" smtClean="0"/>
              <a:t> </a:t>
            </a:r>
            <a:r>
              <a:rPr lang="nb-NO" dirty="0" err="1" smtClean="0"/>
              <a:t>the</a:t>
            </a:r>
            <a:r>
              <a:rPr lang="nb-NO" dirty="0" smtClean="0"/>
              <a:t> </a:t>
            </a:r>
            <a:r>
              <a:rPr lang="nb-NO" dirty="0" err="1" smtClean="0"/>
              <a:t>concepts</a:t>
            </a:r>
            <a:r>
              <a:rPr lang="nb-NO" dirty="0" smtClean="0"/>
              <a:t> </a:t>
            </a:r>
            <a:r>
              <a:rPr lang="nb-NO" dirty="0" err="1" smtClean="0"/>
              <a:t>that</a:t>
            </a:r>
            <a:r>
              <a:rPr lang="nb-NO" dirty="0" smtClean="0"/>
              <a:t> I </a:t>
            </a:r>
            <a:r>
              <a:rPr lang="nb-NO" dirty="0" err="1" smtClean="0"/>
              <a:t>am</a:t>
            </a:r>
            <a:r>
              <a:rPr lang="nb-NO" dirty="0" smtClean="0"/>
              <a:t> </a:t>
            </a:r>
            <a:r>
              <a:rPr lang="nb-NO" dirty="0" err="1" smtClean="0"/>
              <a:t>allowed</a:t>
            </a:r>
            <a:r>
              <a:rPr lang="nb-NO" dirty="0" smtClean="0"/>
              <a:t> to form?</a:t>
            </a:r>
          </a:p>
          <a:p>
            <a:r>
              <a:rPr lang="nb-NO" dirty="0" smtClean="0"/>
              <a:t>On an ad hoc basis?</a:t>
            </a:r>
          </a:p>
          <a:p>
            <a:endParaRPr lang="nb-NO" dirty="0" smtClean="0"/>
          </a:p>
          <a:p>
            <a:endParaRPr lang="nb-NO" dirty="0" smtClean="0"/>
          </a:p>
          <a:p>
            <a:r>
              <a:rPr lang="nb-NO" sz="2400" dirty="0" smtClean="0"/>
              <a:t>In </a:t>
            </a:r>
            <a:r>
              <a:rPr lang="nb-NO" sz="2400" dirty="0" err="1" smtClean="0"/>
              <a:t>any</a:t>
            </a:r>
            <a:r>
              <a:rPr lang="nb-NO" sz="2400" dirty="0" smtClean="0"/>
              <a:t> case </a:t>
            </a:r>
            <a:r>
              <a:rPr lang="nb-NO" sz="2400" dirty="0" err="1" smtClean="0"/>
              <a:t>c</a:t>
            </a:r>
            <a:r>
              <a:rPr lang="nb-NO" sz="2400" dirty="0" err="1" smtClean="0"/>
              <a:t>onsequential</a:t>
            </a:r>
            <a:r>
              <a:rPr lang="nb-NO" sz="2400" dirty="0" smtClean="0"/>
              <a:t>: </a:t>
            </a:r>
            <a:r>
              <a:rPr lang="nb-NO" sz="2400" dirty="0" err="1" smtClean="0"/>
              <a:t>Gödel</a:t>
            </a:r>
            <a:r>
              <a:rPr lang="nb-NO" sz="2400" dirty="0" smtClean="0"/>
              <a:t>, </a:t>
            </a:r>
            <a:r>
              <a:rPr lang="nb-NO" sz="2400" dirty="0" err="1" smtClean="0"/>
              <a:t>fixed</a:t>
            </a:r>
            <a:r>
              <a:rPr lang="nb-NO" sz="2400" dirty="0" smtClean="0"/>
              <a:t> </a:t>
            </a:r>
            <a:r>
              <a:rPr lang="nb-NO" sz="2400" dirty="0" err="1" smtClean="0"/>
              <a:t>points</a:t>
            </a:r>
            <a:endParaRPr lang="nb-NO"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Conclusions</a:t>
            </a:r>
            <a:r>
              <a:rPr lang="nb-NO" dirty="0" smtClean="0"/>
              <a:t>:</a:t>
            </a:r>
            <a:endParaRPr lang="nb-NO" dirty="0"/>
          </a:p>
        </p:txBody>
      </p:sp>
      <p:sp>
        <p:nvSpPr>
          <p:cNvPr id="3" name="Plassholder for innhold 2"/>
          <p:cNvSpPr>
            <a:spLocks noGrp="1"/>
          </p:cNvSpPr>
          <p:nvPr>
            <p:ph idx="1"/>
          </p:nvPr>
        </p:nvSpPr>
        <p:spPr>
          <a:xfrm>
            <a:off x="251520" y="1484785"/>
            <a:ext cx="8712968" cy="5184576"/>
          </a:xfrm>
        </p:spPr>
        <p:txBody>
          <a:bodyPr/>
          <a:lstStyle/>
          <a:p>
            <a:r>
              <a:rPr lang="nb-NO" dirty="0" smtClean="0"/>
              <a:t>”</a:t>
            </a:r>
            <a:r>
              <a:rPr lang="nb-NO" dirty="0" err="1" smtClean="0"/>
              <a:t>Gaudium</a:t>
            </a:r>
            <a:r>
              <a:rPr lang="nb-NO" dirty="0" smtClean="0"/>
              <a:t> </a:t>
            </a:r>
            <a:r>
              <a:rPr lang="nb-NO" dirty="0" err="1" smtClean="0"/>
              <a:t>novi</a:t>
            </a:r>
            <a:r>
              <a:rPr lang="nb-NO" dirty="0" smtClean="0"/>
              <a:t>”?</a:t>
            </a:r>
          </a:p>
          <a:p>
            <a:pPr lvl="1"/>
            <a:r>
              <a:rPr lang="nb-NO" dirty="0" err="1" smtClean="0"/>
              <a:t>Perhaps</a:t>
            </a:r>
            <a:r>
              <a:rPr lang="nb-NO" dirty="0" smtClean="0"/>
              <a:t> </a:t>
            </a:r>
            <a:r>
              <a:rPr lang="nb-NO" dirty="0" err="1" smtClean="0"/>
              <a:t>we</a:t>
            </a:r>
            <a:r>
              <a:rPr lang="nb-NO" dirty="0" smtClean="0"/>
              <a:t> </a:t>
            </a:r>
            <a:r>
              <a:rPr lang="nb-NO" dirty="0" err="1" smtClean="0"/>
              <a:t>should</a:t>
            </a:r>
            <a:r>
              <a:rPr lang="nb-NO" dirty="0" smtClean="0"/>
              <a:t> play </a:t>
            </a:r>
            <a:r>
              <a:rPr lang="nb-NO" dirty="0" err="1" smtClean="0"/>
              <a:t>with</a:t>
            </a:r>
            <a:r>
              <a:rPr lang="nb-NO" dirty="0" smtClean="0"/>
              <a:t> </a:t>
            </a:r>
            <a:r>
              <a:rPr lang="nb-NO" dirty="0" err="1" smtClean="0"/>
              <a:t>lions</a:t>
            </a:r>
            <a:r>
              <a:rPr lang="nb-NO" dirty="0" smtClean="0"/>
              <a:t> and </a:t>
            </a:r>
            <a:r>
              <a:rPr lang="nb-NO" dirty="0" err="1" smtClean="0"/>
              <a:t>seek</a:t>
            </a:r>
            <a:r>
              <a:rPr lang="nb-NO" dirty="0" smtClean="0"/>
              <a:t> to </a:t>
            </a:r>
            <a:r>
              <a:rPr lang="nb-NO" dirty="0" err="1" smtClean="0"/>
              <a:t>construct</a:t>
            </a:r>
            <a:r>
              <a:rPr lang="nb-NO" dirty="0" smtClean="0"/>
              <a:t> </a:t>
            </a:r>
            <a:r>
              <a:rPr lang="nb-NO" dirty="0" err="1" smtClean="0"/>
              <a:t>radically</a:t>
            </a:r>
            <a:r>
              <a:rPr lang="nb-NO" dirty="0" smtClean="0"/>
              <a:t> </a:t>
            </a:r>
            <a:r>
              <a:rPr lang="nb-NO" dirty="0" err="1" smtClean="0"/>
              <a:t>new</a:t>
            </a:r>
            <a:r>
              <a:rPr lang="nb-NO" dirty="0" smtClean="0"/>
              <a:t> </a:t>
            </a:r>
            <a:r>
              <a:rPr lang="nb-NO" dirty="0" err="1" smtClean="0"/>
              <a:t>orders</a:t>
            </a:r>
            <a:r>
              <a:rPr lang="nb-NO" dirty="0" smtClean="0"/>
              <a:t> and </a:t>
            </a:r>
            <a:r>
              <a:rPr lang="nb-NO" dirty="0" err="1" smtClean="0"/>
              <a:t>frameworks</a:t>
            </a:r>
            <a:r>
              <a:rPr lang="nb-NO" dirty="0" smtClean="0"/>
              <a:t> for </a:t>
            </a:r>
            <a:r>
              <a:rPr lang="nb-NO" dirty="0" err="1" smtClean="0"/>
              <a:t>our</a:t>
            </a:r>
            <a:r>
              <a:rPr lang="nb-NO" dirty="0" smtClean="0"/>
              <a:t> </a:t>
            </a:r>
            <a:r>
              <a:rPr lang="nb-NO" dirty="0" err="1" smtClean="0"/>
              <a:t>thinking</a:t>
            </a:r>
            <a:r>
              <a:rPr lang="nb-NO" dirty="0" smtClean="0"/>
              <a:t>. </a:t>
            </a:r>
            <a:r>
              <a:rPr lang="nb-NO" dirty="0" err="1" smtClean="0"/>
              <a:t>Neither</a:t>
            </a:r>
            <a:r>
              <a:rPr lang="nb-NO" dirty="0" smtClean="0"/>
              <a:t> </a:t>
            </a:r>
            <a:r>
              <a:rPr lang="nb-NO" dirty="0" err="1" smtClean="0"/>
              <a:t>concepts</a:t>
            </a:r>
            <a:r>
              <a:rPr lang="nb-NO" dirty="0" smtClean="0"/>
              <a:t> nor </a:t>
            </a:r>
            <a:r>
              <a:rPr lang="nb-NO" dirty="0" err="1" smtClean="0"/>
              <a:t>theories</a:t>
            </a:r>
            <a:r>
              <a:rPr lang="nb-NO" dirty="0" smtClean="0"/>
              <a:t> nor </a:t>
            </a:r>
            <a:r>
              <a:rPr lang="nb-NO" dirty="0" err="1" smtClean="0"/>
              <a:t>categories</a:t>
            </a:r>
            <a:r>
              <a:rPr lang="nb-NO" dirty="0" smtClean="0"/>
              <a:t> or </a:t>
            </a:r>
            <a:r>
              <a:rPr lang="nb-NO" dirty="0" err="1" smtClean="0"/>
              <a:t>principles</a:t>
            </a:r>
            <a:r>
              <a:rPr lang="nb-NO" dirty="0" smtClean="0"/>
              <a:t> </a:t>
            </a:r>
            <a:r>
              <a:rPr lang="nb-NO" dirty="0" err="1" smtClean="0"/>
              <a:t>are</a:t>
            </a:r>
            <a:r>
              <a:rPr lang="nb-NO" dirty="0" smtClean="0"/>
              <a:t> </a:t>
            </a:r>
            <a:r>
              <a:rPr lang="nb-NO" dirty="0" err="1" smtClean="0"/>
              <a:t>holy</a:t>
            </a:r>
            <a:r>
              <a:rPr lang="nb-NO" dirty="0" smtClean="0"/>
              <a:t>; </a:t>
            </a:r>
            <a:r>
              <a:rPr lang="nb-NO" dirty="0" err="1" smtClean="0"/>
              <a:t>they</a:t>
            </a:r>
            <a:r>
              <a:rPr lang="nb-NO" dirty="0" smtClean="0"/>
              <a:t> </a:t>
            </a:r>
            <a:r>
              <a:rPr lang="nb-NO" dirty="0" err="1" smtClean="0"/>
              <a:t>are</a:t>
            </a:r>
            <a:r>
              <a:rPr lang="nb-NO" dirty="0" smtClean="0"/>
              <a:t> </a:t>
            </a:r>
            <a:r>
              <a:rPr lang="nb-NO" dirty="0" err="1" smtClean="0"/>
              <a:t>but</a:t>
            </a:r>
            <a:r>
              <a:rPr lang="nb-NO" dirty="0" smtClean="0"/>
              <a:t> </a:t>
            </a:r>
            <a:r>
              <a:rPr lang="nb-NO" dirty="0" err="1" smtClean="0"/>
              <a:t>our</a:t>
            </a:r>
            <a:r>
              <a:rPr lang="nb-NO" dirty="0" smtClean="0"/>
              <a:t> </a:t>
            </a:r>
            <a:r>
              <a:rPr lang="nb-NO" dirty="0" err="1" smtClean="0"/>
              <a:t>tools</a:t>
            </a:r>
            <a:r>
              <a:rPr lang="nb-NO" dirty="0" smtClean="0"/>
              <a:t> for </a:t>
            </a:r>
            <a:r>
              <a:rPr lang="nb-NO" dirty="0" err="1" smtClean="0"/>
              <a:t>life</a:t>
            </a:r>
            <a:r>
              <a:rPr lang="nb-NO" dirty="0" smtClean="0"/>
              <a:t>.</a:t>
            </a:r>
          </a:p>
          <a:p>
            <a:r>
              <a:rPr lang="nb-NO" dirty="0" smtClean="0"/>
              <a:t>”</a:t>
            </a:r>
            <a:r>
              <a:rPr lang="nb-NO" dirty="0" err="1" smtClean="0"/>
              <a:t>Horror</a:t>
            </a:r>
            <a:r>
              <a:rPr lang="nb-NO" dirty="0" smtClean="0"/>
              <a:t> </a:t>
            </a:r>
            <a:r>
              <a:rPr lang="nb-NO" dirty="0" err="1" smtClean="0"/>
              <a:t>incertii</a:t>
            </a:r>
            <a:r>
              <a:rPr lang="nb-NO" dirty="0" smtClean="0"/>
              <a:t>”?</a:t>
            </a:r>
          </a:p>
          <a:p>
            <a:pPr lvl="1"/>
            <a:r>
              <a:rPr lang="nb-NO" dirty="0" err="1" smtClean="0"/>
              <a:t>But</a:t>
            </a:r>
            <a:r>
              <a:rPr lang="nb-NO" dirty="0" smtClean="0"/>
              <a:t> </a:t>
            </a:r>
            <a:r>
              <a:rPr lang="nb-NO" dirty="0" err="1" smtClean="0"/>
              <a:t>we</a:t>
            </a:r>
            <a:r>
              <a:rPr lang="nb-NO" dirty="0" smtClean="0"/>
              <a:t> </a:t>
            </a:r>
            <a:r>
              <a:rPr lang="nb-NO" dirty="0" err="1" smtClean="0"/>
              <a:t>should</a:t>
            </a:r>
            <a:r>
              <a:rPr lang="nb-NO" dirty="0" smtClean="0"/>
              <a:t> not fall </a:t>
            </a:r>
            <a:r>
              <a:rPr lang="nb-NO" dirty="0" err="1" smtClean="0"/>
              <a:t>prey</a:t>
            </a:r>
            <a:r>
              <a:rPr lang="nb-NO" dirty="0" smtClean="0"/>
              <a:t> for </a:t>
            </a:r>
            <a:r>
              <a:rPr lang="nb-NO" dirty="0" err="1" smtClean="0"/>
              <a:t>the</a:t>
            </a:r>
            <a:r>
              <a:rPr lang="nb-NO" dirty="0" smtClean="0"/>
              <a:t> </a:t>
            </a:r>
            <a:r>
              <a:rPr lang="nb-NO" dirty="0" err="1" smtClean="0"/>
              <a:t>illusions</a:t>
            </a:r>
            <a:r>
              <a:rPr lang="nb-NO" dirty="0" smtClean="0"/>
              <a:t> </a:t>
            </a:r>
            <a:r>
              <a:rPr lang="nb-NO" dirty="0" err="1" smtClean="0"/>
              <a:t>of</a:t>
            </a:r>
            <a:r>
              <a:rPr lang="nb-NO" dirty="0" smtClean="0"/>
              <a:t> </a:t>
            </a:r>
            <a:r>
              <a:rPr lang="nb-NO" dirty="0" err="1" smtClean="0"/>
              <a:t>objectivity</a:t>
            </a:r>
            <a:r>
              <a:rPr lang="nb-NO" dirty="0" smtClean="0"/>
              <a:t> and </a:t>
            </a:r>
            <a:r>
              <a:rPr lang="nb-NO" dirty="0" err="1" smtClean="0"/>
              <a:t>neglect</a:t>
            </a:r>
            <a:r>
              <a:rPr lang="nb-NO" dirty="0" smtClean="0"/>
              <a:t> </a:t>
            </a:r>
            <a:r>
              <a:rPr lang="nb-NO" dirty="0" err="1" smtClean="0"/>
              <a:t>our</a:t>
            </a:r>
            <a:r>
              <a:rPr lang="nb-NO" dirty="0" smtClean="0"/>
              <a:t> moral </a:t>
            </a:r>
            <a:r>
              <a:rPr lang="nb-NO" dirty="0" err="1" smtClean="0"/>
              <a:t>responsibility</a:t>
            </a:r>
            <a:r>
              <a:rPr lang="nb-NO" dirty="0" smtClean="0"/>
              <a:t>  for </a:t>
            </a:r>
            <a:r>
              <a:rPr lang="nb-NO" dirty="0" err="1" smtClean="0"/>
              <a:t>the</a:t>
            </a:r>
            <a:r>
              <a:rPr lang="nb-NO" dirty="0" smtClean="0"/>
              <a:t> </a:t>
            </a:r>
            <a:r>
              <a:rPr lang="nb-NO" dirty="0" err="1" smtClean="0"/>
              <a:t>values</a:t>
            </a:r>
            <a:r>
              <a:rPr lang="nb-NO" dirty="0" smtClean="0"/>
              <a:t> and </a:t>
            </a:r>
            <a:r>
              <a:rPr lang="nb-NO" dirty="0" err="1" smtClean="0"/>
              <a:t>uncertainties</a:t>
            </a:r>
            <a:r>
              <a:rPr lang="nb-NO" dirty="0" smtClean="0"/>
              <a:t> </a:t>
            </a:r>
            <a:r>
              <a:rPr lang="nb-NO" dirty="0" err="1" smtClean="0"/>
              <a:t>with</a:t>
            </a:r>
            <a:r>
              <a:rPr lang="nb-NO" dirty="0" smtClean="0"/>
              <a:t> </a:t>
            </a:r>
            <a:r>
              <a:rPr lang="nb-NO" dirty="0" err="1" smtClean="0"/>
              <a:t>which</a:t>
            </a:r>
            <a:r>
              <a:rPr lang="nb-NO" dirty="0" smtClean="0"/>
              <a:t> </a:t>
            </a:r>
            <a:r>
              <a:rPr lang="nb-NO" dirty="0" err="1" smtClean="0"/>
              <a:t>we</a:t>
            </a:r>
            <a:r>
              <a:rPr lang="nb-NO" dirty="0" smtClean="0"/>
              <a:t> have </a:t>
            </a:r>
            <a:r>
              <a:rPr lang="nb-NO" dirty="0" err="1" smtClean="0"/>
              <a:t>infected</a:t>
            </a:r>
            <a:r>
              <a:rPr lang="nb-NO" dirty="0" smtClean="0"/>
              <a:t> </a:t>
            </a:r>
            <a:r>
              <a:rPr lang="nb-NO" dirty="0" err="1" smtClean="0"/>
              <a:t>our</a:t>
            </a:r>
            <a:r>
              <a:rPr lang="nb-NO" dirty="0" smtClean="0"/>
              <a:t> </a:t>
            </a:r>
            <a:r>
              <a:rPr lang="nb-NO" dirty="0" err="1" smtClean="0"/>
              <a:t>representations</a:t>
            </a:r>
            <a:r>
              <a:rPr lang="nb-NO" dirty="0" smtClean="0"/>
              <a:t> </a:t>
            </a:r>
            <a:r>
              <a:rPr lang="nb-NO" dirty="0" err="1" smtClean="0"/>
              <a:t>of</a:t>
            </a:r>
            <a:r>
              <a:rPr lang="nb-NO" dirty="0" smtClean="0"/>
              <a:t> </a:t>
            </a:r>
            <a:r>
              <a:rPr lang="nb-NO" dirty="0" err="1" smtClean="0"/>
              <a:t>reality</a:t>
            </a:r>
            <a:r>
              <a:rPr lang="nb-NO" dirty="0" smtClean="0"/>
              <a:t> . </a:t>
            </a:r>
            <a:endParaRPr lang="nb-N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t>
            </a:r>
            <a:r>
              <a:rPr lang="nb-NO" dirty="0" err="1" smtClean="0"/>
              <a:t>onwards</a:t>
            </a:r>
            <a:r>
              <a:rPr lang="nb-NO" dirty="0" smtClean="0"/>
              <a:t> to </a:t>
            </a:r>
            <a:r>
              <a:rPr lang="nb-NO" dirty="0" err="1" smtClean="0"/>
              <a:t>philosophical</a:t>
            </a:r>
            <a:r>
              <a:rPr lang="nb-NO" dirty="0" smtClean="0"/>
              <a:t> </a:t>
            </a:r>
            <a:r>
              <a:rPr lang="nb-NO" dirty="0" err="1" smtClean="0"/>
              <a:t>logic</a:t>
            </a:r>
            <a:endParaRPr lang="nb-NO" dirty="0"/>
          </a:p>
        </p:txBody>
      </p:sp>
      <p:sp>
        <p:nvSpPr>
          <p:cNvPr id="3" name="Plassholder for innhold 2"/>
          <p:cNvSpPr>
            <a:spLocks noGrp="1"/>
          </p:cNvSpPr>
          <p:nvPr>
            <p:ph idx="1"/>
          </p:nvPr>
        </p:nvSpPr>
        <p:spPr/>
        <p:txBody>
          <a:bodyPr>
            <a:normAutofit lnSpcReduction="10000"/>
          </a:bodyPr>
          <a:lstStyle/>
          <a:p>
            <a:r>
              <a:rPr lang="nb-NO" dirty="0" err="1" smtClean="0"/>
              <a:t>E.g</a:t>
            </a:r>
            <a:r>
              <a:rPr lang="nb-NO" dirty="0" smtClean="0"/>
              <a:t>. modal, </a:t>
            </a:r>
            <a:r>
              <a:rPr lang="nb-NO" dirty="0" err="1" smtClean="0"/>
              <a:t>epistemic</a:t>
            </a:r>
            <a:r>
              <a:rPr lang="nb-NO" dirty="0" smtClean="0"/>
              <a:t>, </a:t>
            </a:r>
            <a:r>
              <a:rPr lang="nb-NO" dirty="0" err="1" smtClean="0"/>
              <a:t>causal</a:t>
            </a:r>
            <a:r>
              <a:rPr lang="nb-NO" dirty="0" smtClean="0"/>
              <a:t>, </a:t>
            </a:r>
            <a:r>
              <a:rPr lang="nb-NO" dirty="0" err="1" smtClean="0"/>
              <a:t>deontic</a:t>
            </a:r>
            <a:r>
              <a:rPr lang="nb-NO" dirty="0" smtClean="0"/>
              <a:t> </a:t>
            </a:r>
            <a:r>
              <a:rPr lang="nb-NO" dirty="0" err="1" smtClean="0"/>
              <a:t>logics</a:t>
            </a:r>
            <a:r>
              <a:rPr lang="nb-NO" dirty="0" smtClean="0"/>
              <a:t>.</a:t>
            </a:r>
          </a:p>
          <a:p>
            <a:r>
              <a:rPr lang="nb-NO" dirty="0" err="1" smtClean="0"/>
              <a:t>Impressive</a:t>
            </a:r>
            <a:r>
              <a:rPr lang="nb-NO" dirty="0" smtClean="0"/>
              <a:t> </a:t>
            </a:r>
            <a:r>
              <a:rPr lang="nb-NO" dirty="0" err="1" smtClean="0"/>
              <a:t>formalisms</a:t>
            </a:r>
            <a:r>
              <a:rPr lang="nb-NO" dirty="0" smtClean="0"/>
              <a:t>.</a:t>
            </a:r>
          </a:p>
          <a:p>
            <a:r>
              <a:rPr lang="nb-NO" dirty="0" err="1" smtClean="0"/>
              <a:t>Non-standard</a:t>
            </a:r>
            <a:r>
              <a:rPr lang="nb-NO" dirty="0" smtClean="0"/>
              <a:t> </a:t>
            </a:r>
            <a:r>
              <a:rPr lang="nb-NO" dirty="0" err="1" smtClean="0"/>
              <a:t>semantics</a:t>
            </a:r>
            <a:r>
              <a:rPr lang="nb-NO" dirty="0" smtClean="0"/>
              <a:t>:</a:t>
            </a:r>
          </a:p>
          <a:p>
            <a:pPr lvl="1"/>
            <a:r>
              <a:rPr lang="nb-NO" dirty="0" err="1" smtClean="0"/>
              <a:t>Possible</a:t>
            </a:r>
            <a:r>
              <a:rPr lang="nb-NO" dirty="0" smtClean="0"/>
              <a:t> </a:t>
            </a:r>
            <a:r>
              <a:rPr lang="nb-NO" dirty="0" err="1" smtClean="0"/>
              <a:t>worlds</a:t>
            </a:r>
            <a:r>
              <a:rPr lang="nb-NO" dirty="0" smtClean="0"/>
              <a:t> </a:t>
            </a:r>
            <a:r>
              <a:rPr lang="nb-NO" dirty="0" err="1" smtClean="0"/>
              <a:t>semantics</a:t>
            </a:r>
            <a:r>
              <a:rPr lang="nb-NO" dirty="0" smtClean="0"/>
              <a:t>!</a:t>
            </a:r>
          </a:p>
          <a:p>
            <a:r>
              <a:rPr lang="nb-NO" dirty="0" err="1" smtClean="0"/>
              <a:t>But</a:t>
            </a:r>
            <a:r>
              <a:rPr lang="nb-NO" dirty="0" smtClean="0"/>
              <a:t> </a:t>
            </a:r>
            <a:r>
              <a:rPr lang="nb-NO" dirty="0" err="1" smtClean="0"/>
              <a:t>that</a:t>
            </a:r>
            <a:r>
              <a:rPr lang="nb-NO" dirty="0" smtClean="0"/>
              <a:t> </a:t>
            </a:r>
            <a:r>
              <a:rPr lang="nb-NO" dirty="0" err="1" smtClean="0"/>
              <a:t>works</a:t>
            </a:r>
            <a:r>
              <a:rPr lang="nb-NO" dirty="0" smtClean="0"/>
              <a:t> </a:t>
            </a:r>
            <a:r>
              <a:rPr lang="nb-NO" dirty="0" err="1" smtClean="0"/>
              <a:t>only</a:t>
            </a:r>
            <a:r>
              <a:rPr lang="nb-NO" dirty="0" smtClean="0"/>
              <a:t> </a:t>
            </a:r>
            <a:r>
              <a:rPr lang="nb-NO" dirty="0" err="1" smtClean="0"/>
              <a:t>with</a:t>
            </a:r>
            <a:r>
              <a:rPr lang="nb-NO" dirty="0" smtClean="0"/>
              <a:t> rigid </a:t>
            </a:r>
            <a:r>
              <a:rPr lang="nb-NO" dirty="0" err="1" smtClean="0"/>
              <a:t>designators</a:t>
            </a:r>
            <a:endParaRPr lang="nb-NO" dirty="0" smtClean="0"/>
          </a:p>
          <a:p>
            <a:pPr lvl="1"/>
            <a:r>
              <a:rPr lang="nb-NO" dirty="0" err="1" smtClean="0"/>
              <a:t>Why</a:t>
            </a:r>
            <a:r>
              <a:rPr lang="nb-NO" dirty="0" smtClean="0"/>
              <a:t>? </a:t>
            </a:r>
          </a:p>
          <a:p>
            <a:pPr lvl="1"/>
            <a:r>
              <a:rPr lang="nb-NO" dirty="0" err="1" smtClean="0"/>
              <a:t>Substituvity</a:t>
            </a:r>
            <a:r>
              <a:rPr lang="nb-NO" dirty="0" smtClean="0"/>
              <a:t> </a:t>
            </a:r>
            <a:r>
              <a:rPr lang="nb-NO" dirty="0" err="1" smtClean="0"/>
              <a:t>of</a:t>
            </a:r>
            <a:r>
              <a:rPr lang="nb-NO" dirty="0" smtClean="0"/>
              <a:t> </a:t>
            </a:r>
            <a:r>
              <a:rPr lang="nb-NO" dirty="0" err="1" smtClean="0"/>
              <a:t>identity</a:t>
            </a:r>
            <a:r>
              <a:rPr lang="nb-NO" dirty="0" smtClean="0"/>
              <a:t>!</a:t>
            </a:r>
          </a:p>
          <a:p>
            <a:pPr lvl="1"/>
            <a:r>
              <a:rPr lang="nb-NO" dirty="0" smtClean="0"/>
              <a:t>Hesperus = </a:t>
            </a:r>
            <a:r>
              <a:rPr lang="nb-NO" dirty="0" err="1" smtClean="0"/>
              <a:t>Phosporus</a:t>
            </a:r>
            <a:r>
              <a:rPr lang="nb-NO" dirty="0" smtClean="0"/>
              <a:t> ? </a:t>
            </a:r>
            <a:r>
              <a:rPr lang="nb-NO" dirty="0" smtClean="0"/>
              <a:t>=</a:t>
            </a:r>
            <a:r>
              <a:rPr lang="nb-NO" dirty="0" smtClean="0"/>
              <a:t> Venus? = </a:t>
            </a:r>
            <a:r>
              <a:rPr lang="nb-NO" dirty="0" err="1" smtClean="0"/>
              <a:t>the</a:t>
            </a:r>
            <a:r>
              <a:rPr lang="nb-NO" dirty="0" smtClean="0"/>
              <a:t> </a:t>
            </a:r>
            <a:r>
              <a:rPr lang="nb-NO" dirty="0" err="1" smtClean="0"/>
              <a:t>brightest</a:t>
            </a:r>
            <a:r>
              <a:rPr lang="nb-NO" dirty="0" smtClean="0"/>
              <a:t> planet in </a:t>
            </a:r>
            <a:r>
              <a:rPr lang="nb-NO" dirty="0" err="1" smtClean="0"/>
              <a:t>the</a:t>
            </a:r>
            <a:r>
              <a:rPr lang="nb-NO" dirty="0" smtClean="0"/>
              <a:t> </a:t>
            </a:r>
            <a:r>
              <a:rPr lang="nb-NO" dirty="0" err="1" smtClean="0"/>
              <a:t>evening</a:t>
            </a:r>
            <a:r>
              <a:rPr lang="nb-NO" dirty="0" smtClean="0"/>
              <a:t>? </a:t>
            </a:r>
          </a:p>
          <a:p>
            <a:pPr lvl="1"/>
            <a:r>
              <a:rPr lang="nb-NO" dirty="0" smtClean="0"/>
              <a:t>Singular </a:t>
            </a:r>
            <a:r>
              <a:rPr lang="nb-NO" dirty="0" err="1" smtClean="0"/>
              <a:t>descriptions</a:t>
            </a:r>
            <a:r>
              <a:rPr lang="nb-NO" dirty="0" smtClean="0"/>
              <a:t> versus </a:t>
            </a:r>
            <a:r>
              <a:rPr lang="nb-NO" dirty="0" err="1" smtClean="0"/>
              <a:t>names</a:t>
            </a:r>
            <a:r>
              <a:rPr lang="nb-NO" dirty="0" smtClean="0"/>
              <a:t>?</a:t>
            </a:r>
            <a:endParaRPr lang="nb-N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lnSpcReduction="10000"/>
          </a:bodyPr>
          <a:lstStyle/>
          <a:p>
            <a:r>
              <a:rPr lang="nb-NO" dirty="0" err="1" smtClean="0"/>
              <a:t>Something</a:t>
            </a:r>
            <a:r>
              <a:rPr lang="nb-NO" dirty="0" smtClean="0"/>
              <a:t> x is </a:t>
            </a:r>
            <a:r>
              <a:rPr lang="nb-NO" dirty="0" err="1" smtClean="0"/>
              <a:t>essentially</a:t>
            </a:r>
            <a:r>
              <a:rPr lang="nb-NO" dirty="0" smtClean="0"/>
              <a:t> </a:t>
            </a:r>
            <a:r>
              <a:rPr lang="nb-NO" dirty="0" err="1" smtClean="0"/>
              <a:t>something</a:t>
            </a:r>
            <a:r>
              <a:rPr lang="nb-NO" dirty="0" smtClean="0"/>
              <a:t> y and </a:t>
            </a:r>
            <a:r>
              <a:rPr lang="nb-NO" dirty="0" err="1" smtClean="0"/>
              <a:t>accidentally</a:t>
            </a:r>
            <a:r>
              <a:rPr lang="nb-NO" dirty="0" smtClean="0"/>
              <a:t> </a:t>
            </a:r>
            <a:r>
              <a:rPr lang="nb-NO" dirty="0" err="1" smtClean="0"/>
              <a:t>something</a:t>
            </a:r>
            <a:r>
              <a:rPr lang="nb-NO" dirty="0" smtClean="0"/>
              <a:t> </a:t>
            </a:r>
            <a:r>
              <a:rPr lang="nb-NO" dirty="0" err="1" smtClean="0"/>
              <a:t>else</a:t>
            </a:r>
            <a:r>
              <a:rPr lang="nb-NO" dirty="0" smtClean="0"/>
              <a:t>?</a:t>
            </a:r>
          </a:p>
          <a:p>
            <a:pPr lvl="1"/>
            <a:r>
              <a:rPr lang="nb-NO" dirty="0" err="1" smtClean="0"/>
              <a:t>Metaphysics</a:t>
            </a:r>
            <a:endParaRPr lang="nb-NO" dirty="0" smtClean="0"/>
          </a:p>
          <a:p>
            <a:r>
              <a:rPr lang="nb-NO" dirty="0" err="1" smtClean="0"/>
              <a:t>Meanings</a:t>
            </a:r>
            <a:r>
              <a:rPr lang="nb-NO" dirty="0" smtClean="0"/>
              <a:t> (singular </a:t>
            </a:r>
            <a:r>
              <a:rPr lang="nb-NO" dirty="0" err="1" smtClean="0"/>
              <a:t>descriptions</a:t>
            </a:r>
            <a:r>
              <a:rPr lang="nb-NO" dirty="0" smtClean="0"/>
              <a:t>) </a:t>
            </a:r>
            <a:r>
              <a:rPr lang="nb-NO" dirty="0" err="1" smtClean="0"/>
              <a:t>open</a:t>
            </a:r>
            <a:r>
              <a:rPr lang="nb-NO" dirty="0" smtClean="0"/>
              <a:t> up </a:t>
            </a:r>
            <a:r>
              <a:rPr lang="nb-NO" dirty="0" err="1" smtClean="0"/>
              <a:t>uncertainties</a:t>
            </a:r>
            <a:r>
              <a:rPr lang="nb-NO" dirty="0" smtClean="0"/>
              <a:t>.</a:t>
            </a:r>
          </a:p>
          <a:p>
            <a:r>
              <a:rPr lang="nb-NO" dirty="0" smtClean="0"/>
              <a:t>Are </a:t>
            </a:r>
            <a:r>
              <a:rPr lang="nb-NO" dirty="0" err="1" smtClean="0"/>
              <a:t>we</a:t>
            </a:r>
            <a:r>
              <a:rPr lang="nb-NO" dirty="0" smtClean="0"/>
              <a:t> </a:t>
            </a:r>
            <a:r>
              <a:rPr lang="nb-NO" dirty="0" err="1" smtClean="0"/>
              <a:t>discovering</a:t>
            </a:r>
            <a:r>
              <a:rPr lang="nb-NO" dirty="0" smtClean="0"/>
              <a:t> </a:t>
            </a:r>
            <a:r>
              <a:rPr lang="nb-NO" dirty="0" err="1" smtClean="0"/>
              <a:t>the</a:t>
            </a:r>
            <a:r>
              <a:rPr lang="nb-NO" dirty="0" smtClean="0"/>
              <a:t> nature </a:t>
            </a:r>
            <a:r>
              <a:rPr lang="nb-NO" dirty="0" err="1" smtClean="0"/>
              <a:t>of</a:t>
            </a:r>
            <a:r>
              <a:rPr lang="nb-NO" dirty="0" smtClean="0"/>
              <a:t> </a:t>
            </a:r>
            <a:r>
              <a:rPr lang="nb-NO" dirty="0" err="1" smtClean="0"/>
              <a:t>our</a:t>
            </a:r>
            <a:r>
              <a:rPr lang="nb-NO" dirty="0" smtClean="0"/>
              <a:t> terms or </a:t>
            </a:r>
            <a:r>
              <a:rPr lang="nb-NO" dirty="0" err="1" smtClean="0"/>
              <a:t>are</a:t>
            </a:r>
            <a:r>
              <a:rPr lang="nb-NO" dirty="0" smtClean="0"/>
              <a:t> </a:t>
            </a:r>
            <a:r>
              <a:rPr lang="nb-NO" dirty="0" err="1" smtClean="0"/>
              <a:t>we</a:t>
            </a:r>
            <a:r>
              <a:rPr lang="nb-NO" dirty="0" smtClean="0"/>
              <a:t> </a:t>
            </a:r>
            <a:r>
              <a:rPr lang="nb-NO" dirty="0" err="1" smtClean="0"/>
              <a:t>imposing</a:t>
            </a:r>
            <a:r>
              <a:rPr lang="nb-NO" dirty="0" smtClean="0"/>
              <a:t> a regiment </a:t>
            </a:r>
            <a:r>
              <a:rPr lang="nb-NO" dirty="0" err="1" smtClean="0"/>
              <a:t>on</a:t>
            </a:r>
            <a:r>
              <a:rPr lang="nb-NO" dirty="0" smtClean="0"/>
              <a:t> </a:t>
            </a:r>
            <a:r>
              <a:rPr lang="nb-NO" dirty="0" err="1" smtClean="0"/>
              <a:t>our</a:t>
            </a:r>
            <a:r>
              <a:rPr lang="nb-NO" dirty="0" smtClean="0"/>
              <a:t> terms for </a:t>
            </a:r>
            <a:r>
              <a:rPr lang="nb-NO" dirty="0" err="1" smtClean="0"/>
              <a:t>the</a:t>
            </a:r>
            <a:r>
              <a:rPr lang="nb-NO" dirty="0" smtClean="0"/>
              <a:t> sake </a:t>
            </a:r>
            <a:r>
              <a:rPr lang="nb-NO" dirty="0" err="1" smtClean="0"/>
              <a:t>of</a:t>
            </a:r>
            <a:r>
              <a:rPr lang="nb-NO" dirty="0" smtClean="0"/>
              <a:t> a system </a:t>
            </a:r>
            <a:r>
              <a:rPr lang="nb-NO" dirty="0" err="1" smtClean="0"/>
              <a:t>we</a:t>
            </a:r>
            <a:r>
              <a:rPr lang="nb-NO" dirty="0" smtClean="0"/>
              <a:t> know?</a:t>
            </a:r>
          </a:p>
          <a:p>
            <a:r>
              <a:rPr lang="nb-NO" dirty="0" smtClean="0"/>
              <a:t>Do </a:t>
            </a:r>
            <a:r>
              <a:rPr lang="nb-NO" dirty="0" err="1" smtClean="0"/>
              <a:t>we</a:t>
            </a:r>
            <a:r>
              <a:rPr lang="nb-NO" dirty="0" smtClean="0"/>
              <a:t>  </a:t>
            </a:r>
            <a:r>
              <a:rPr lang="nb-NO" dirty="0" err="1" smtClean="0"/>
              <a:t>need</a:t>
            </a:r>
            <a:r>
              <a:rPr lang="nb-NO" dirty="0" smtClean="0"/>
              <a:t> to </a:t>
            </a:r>
            <a:r>
              <a:rPr lang="nb-NO" dirty="0" err="1" smtClean="0"/>
              <a:t>presuppose</a:t>
            </a:r>
            <a:r>
              <a:rPr lang="nb-NO" dirty="0" smtClean="0"/>
              <a:t> </a:t>
            </a:r>
            <a:r>
              <a:rPr lang="nb-NO" dirty="0" err="1" smtClean="0"/>
              <a:t>causality</a:t>
            </a:r>
            <a:r>
              <a:rPr lang="nb-NO" dirty="0" smtClean="0"/>
              <a:t> in order to </a:t>
            </a:r>
            <a:r>
              <a:rPr lang="nb-NO" dirty="0" err="1" smtClean="0"/>
              <a:t>explain</a:t>
            </a:r>
            <a:r>
              <a:rPr lang="nb-NO" dirty="0" smtClean="0"/>
              <a:t> </a:t>
            </a:r>
            <a:r>
              <a:rPr lang="nb-NO" dirty="0" err="1" smtClean="0"/>
              <a:t>the</a:t>
            </a:r>
            <a:r>
              <a:rPr lang="nb-NO" dirty="0" smtClean="0"/>
              <a:t> </a:t>
            </a:r>
            <a:r>
              <a:rPr lang="nb-NO" dirty="0" err="1" smtClean="0"/>
              <a:t>logic</a:t>
            </a:r>
            <a:r>
              <a:rPr lang="nb-NO" dirty="0" smtClean="0"/>
              <a:t> </a:t>
            </a:r>
            <a:r>
              <a:rPr lang="nb-NO" dirty="0" err="1" smtClean="0"/>
              <a:t>of</a:t>
            </a:r>
            <a:r>
              <a:rPr lang="nb-NO" dirty="0" smtClean="0"/>
              <a:t> </a:t>
            </a:r>
            <a:r>
              <a:rPr lang="nb-NO" dirty="0" err="1" smtClean="0"/>
              <a:t>causality</a:t>
            </a:r>
            <a:r>
              <a:rPr lang="nb-NO" dirty="0" smtClean="0"/>
              <a:t>?</a:t>
            </a:r>
            <a:endParaRPr lang="nb-N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t>
            </a:r>
            <a:r>
              <a:rPr lang="nb-NO" dirty="0" err="1" smtClean="0"/>
              <a:t>onwards</a:t>
            </a:r>
            <a:r>
              <a:rPr lang="nb-NO" dirty="0" smtClean="0"/>
              <a:t> to </a:t>
            </a:r>
            <a:r>
              <a:rPr lang="nb-NO" dirty="0" err="1" smtClean="0"/>
              <a:t>understanding</a:t>
            </a:r>
            <a:r>
              <a:rPr lang="nb-NO" dirty="0" smtClean="0"/>
              <a:t> </a:t>
            </a:r>
            <a:r>
              <a:rPr lang="nb-NO" dirty="0" err="1" smtClean="0"/>
              <a:t>scientific</a:t>
            </a:r>
            <a:r>
              <a:rPr lang="nb-NO" dirty="0" smtClean="0"/>
              <a:t> </a:t>
            </a:r>
            <a:r>
              <a:rPr lang="nb-NO" dirty="0" err="1" smtClean="0"/>
              <a:t>theories</a:t>
            </a:r>
            <a:r>
              <a:rPr lang="nb-NO" dirty="0" smtClean="0"/>
              <a:t> </a:t>
            </a:r>
            <a:endParaRPr lang="nb-NO" dirty="0"/>
          </a:p>
        </p:txBody>
      </p:sp>
      <p:sp>
        <p:nvSpPr>
          <p:cNvPr id="3" name="Plassholder for innhold 2"/>
          <p:cNvSpPr>
            <a:spLocks noGrp="1"/>
          </p:cNvSpPr>
          <p:nvPr>
            <p:ph idx="1"/>
          </p:nvPr>
        </p:nvSpPr>
        <p:spPr/>
        <p:txBody>
          <a:bodyPr/>
          <a:lstStyle/>
          <a:p>
            <a:r>
              <a:rPr lang="nb-NO" dirty="0" err="1" smtClean="0"/>
              <a:t>What</a:t>
            </a:r>
            <a:r>
              <a:rPr lang="nb-NO" dirty="0" smtClean="0"/>
              <a:t> </a:t>
            </a:r>
            <a:r>
              <a:rPr lang="nb-NO" dirty="0" err="1" smtClean="0"/>
              <a:t>changes</a:t>
            </a:r>
            <a:r>
              <a:rPr lang="nb-NO" dirty="0" smtClean="0"/>
              <a:t> and </a:t>
            </a:r>
            <a:r>
              <a:rPr lang="nb-NO" dirty="0" err="1" smtClean="0"/>
              <a:t>what</a:t>
            </a:r>
            <a:r>
              <a:rPr lang="nb-NO" dirty="0" smtClean="0"/>
              <a:t> </a:t>
            </a:r>
            <a:r>
              <a:rPr lang="nb-NO" dirty="0" err="1" smtClean="0"/>
              <a:t>remains</a:t>
            </a:r>
            <a:r>
              <a:rPr lang="nb-NO" dirty="0" smtClean="0"/>
              <a:t> in a </a:t>
            </a:r>
            <a:r>
              <a:rPr lang="nb-NO" dirty="0" err="1" smtClean="0"/>
              <a:t>scientific</a:t>
            </a:r>
            <a:r>
              <a:rPr lang="nb-NO" dirty="0" smtClean="0"/>
              <a:t> </a:t>
            </a:r>
            <a:r>
              <a:rPr lang="nb-NO" dirty="0" err="1" smtClean="0"/>
              <a:t>revolution</a:t>
            </a:r>
            <a:r>
              <a:rPr lang="nb-NO" dirty="0" smtClean="0"/>
              <a:t>?</a:t>
            </a:r>
          </a:p>
          <a:p>
            <a:r>
              <a:rPr lang="nb-NO" dirty="0" smtClean="0"/>
              <a:t>From </a:t>
            </a:r>
            <a:r>
              <a:rPr lang="nb-NO" dirty="0" err="1" smtClean="0"/>
              <a:t>Wegener’s</a:t>
            </a:r>
            <a:r>
              <a:rPr lang="nb-NO" dirty="0" smtClean="0"/>
              <a:t> Continental Drift (1912) to plate </a:t>
            </a:r>
            <a:r>
              <a:rPr lang="nb-NO" dirty="0" err="1" smtClean="0"/>
              <a:t>tectonics</a:t>
            </a:r>
            <a:r>
              <a:rPr lang="nb-NO" dirty="0" smtClean="0"/>
              <a:t> (ca 1967):</a:t>
            </a:r>
          </a:p>
          <a:p>
            <a:r>
              <a:rPr lang="nb-NO" dirty="0" err="1" smtClean="0"/>
              <a:t>Hanson’s</a:t>
            </a:r>
            <a:r>
              <a:rPr lang="nb-NO" dirty="0" smtClean="0"/>
              <a:t> </a:t>
            </a:r>
            <a:r>
              <a:rPr lang="nb-NO" dirty="0" err="1" smtClean="0"/>
              <a:t>challenge</a:t>
            </a:r>
            <a:r>
              <a:rPr lang="nb-NO" dirty="0" smtClean="0"/>
              <a:t>:  </a:t>
            </a:r>
            <a:r>
              <a:rPr lang="nb-NO" dirty="0" err="1" smtClean="0"/>
              <a:t>the</a:t>
            </a:r>
            <a:r>
              <a:rPr lang="nb-NO" dirty="0" smtClean="0"/>
              <a:t> </a:t>
            </a:r>
            <a:r>
              <a:rPr lang="nb-NO" dirty="0" err="1" smtClean="0"/>
              <a:t>descriptions</a:t>
            </a:r>
            <a:r>
              <a:rPr lang="nb-NO" dirty="0" smtClean="0"/>
              <a:t> </a:t>
            </a:r>
            <a:r>
              <a:rPr lang="nb-NO" dirty="0" err="1" smtClean="0"/>
              <a:t>of</a:t>
            </a:r>
            <a:r>
              <a:rPr lang="nb-NO" dirty="0" smtClean="0"/>
              <a:t> </a:t>
            </a:r>
            <a:r>
              <a:rPr lang="nb-NO" dirty="0" err="1" smtClean="0"/>
              <a:t>the</a:t>
            </a:r>
            <a:r>
              <a:rPr lang="nb-NO" dirty="0" smtClean="0"/>
              <a:t> </a:t>
            </a:r>
            <a:r>
              <a:rPr lang="nb-NO" dirty="0" err="1" smtClean="0"/>
              <a:t>experiental</a:t>
            </a:r>
            <a:r>
              <a:rPr lang="nb-NO" dirty="0" smtClean="0"/>
              <a:t> parts </a:t>
            </a:r>
            <a:r>
              <a:rPr lang="nb-NO" dirty="0" err="1" smtClean="0"/>
              <a:t>of</a:t>
            </a:r>
            <a:r>
              <a:rPr lang="nb-NO" dirty="0" smtClean="0"/>
              <a:t> </a:t>
            </a:r>
            <a:r>
              <a:rPr lang="nb-NO" dirty="0" err="1" smtClean="0"/>
              <a:t>our</a:t>
            </a:r>
            <a:r>
              <a:rPr lang="nb-NO" dirty="0" smtClean="0"/>
              <a:t> </a:t>
            </a:r>
            <a:r>
              <a:rPr lang="nb-NO" dirty="0" err="1" smtClean="0"/>
              <a:t>theories</a:t>
            </a:r>
            <a:r>
              <a:rPr lang="nb-NO" dirty="0" smtClean="0"/>
              <a:t> </a:t>
            </a:r>
            <a:r>
              <a:rPr lang="nb-NO" dirty="0" err="1" smtClean="0"/>
              <a:t>presuppose</a:t>
            </a:r>
            <a:r>
              <a:rPr lang="nb-NO" dirty="0" smtClean="0"/>
              <a:t> </a:t>
            </a:r>
            <a:r>
              <a:rPr lang="nb-NO" dirty="0" err="1" smtClean="0"/>
              <a:t>the</a:t>
            </a:r>
            <a:r>
              <a:rPr lang="nb-NO" dirty="0" smtClean="0"/>
              <a:t> </a:t>
            </a:r>
            <a:r>
              <a:rPr lang="nb-NO" dirty="0" err="1" smtClean="0"/>
              <a:t>theory</a:t>
            </a:r>
            <a:r>
              <a:rPr lang="nb-NO" dirty="0" smtClean="0"/>
              <a:t> </a:t>
            </a:r>
            <a:r>
              <a:rPr lang="nb-NO" dirty="0" err="1" smtClean="0"/>
              <a:t>itself</a:t>
            </a:r>
            <a:r>
              <a:rPr lang="nb-NO" dirty="0" smtClean="0"/>
              <a:t> (</a:t>
            </a:r>
            <a:r>
              <a:rPr lang="nb-NO" dirty="0" err="1" smtClean="0"/>
              <a:t>theory-infectedness</a:t>
            </a:r>
            <a:r>
              <a:rPr lang="nb-NO" dirty="0" smtClean="0"/>
              <a:t>).</a:t>
            </a:r>
          </a:p>
          <a:p>
            <a:pPr lvl="1"/>
            <a:r>
              <a:rPr lang="nb-NO" dirty="0" err="1" smtClean="0"/>
              <a:t>Describing</a:t>
            </a:r>
            <a:r>
              <a:rPr lang="nb-NO" dirty="0" smtClean="0"/>
              <a:t> </a:t>
            </a:r>
            <a:r>
              <a:rPr lang="nb-NO" dirty="0" err="1" smtClean="0"/>
              <a:t>the</a:t>
            </a:r>
            <a:r>
              <a:rPr lang="nb-NO" dirty="0" smtClean="0"/>
              <a:t> parts </a:t>
            </a:r>
            <a:r>
              <a:rPr lang="nb-NO" dirty="0" err="1" smtClean="0"/>
              <a:t>presupposes</a:t>
            </a:r>
            <a:r>
              <a:rPr lang="nb-NO" dirty="0" smtClean="0"/>
              <a:t> </a:t>
            </a:r>
            <a:r>
              <a:rPr lang="nb-NO" dirty="0" err="1" smtClean="0"/>
              <a:t>the</a:t>
            </a:r>
            <a:r>
              <a:rPr lang="nb-NO" dirty="0" smtClean="0"/>
              <a:t> </a:t>
            </a:r>
            <a:r>
              <a:rPr lang="nb-NO" dirty="0" err="1" smtClean="0"/>
              <a:t>whole</a:t>
            </a:r>
            <a:r>
              <a:rPr lang="nb-NO" dirty="0" smtClean="0"/>
              <a:t>?</a:t>
            </a:r>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955088" cy="954088"/>
          </a:xfrm>
        </p:spPr>
        <p:txBody>
          <a:bodyPr/>
          <a:lstStyle/>
          <a:p>
            <a:pPr eaLnBrk="1" hangingPunct="1"/>
            <a:r>
              <a:rPr lang="nb-NO" sz="2800" smtClean="0"/>
              <a:t>An example:</a:t>
            </a:r>
            <a:r>
              <a:rPr lang="nb-NO" sz="3200" smtClean="0"/>
              <a:t/>
            </a:r>
            <a:br>
              <a:rPr lang="nb-NO" sz="3200" smtClean="0"/>
            </a:br>
            <a:r>
              <a:rPr lang="nb-NO" sz="2800" smtClean="0"/>
              <a:t>From Continental Drift to Plate Tectonics.</a:t>
            </a:r>
            <a:endParaRPr lang="nb-NO" sz="3200" smtClean="0"/>
          </a:p>
        </p:txBody>
      </p:sp>
      <p:sp>
        <p:nvSpPr>
          <p:cNvPr id="37891" name="Rectangle 3"/>
          <p:cNvSpPr>
            <a:spLocks noGrp="1" noChangeArrowheads="1"/>
          </p:cNvSpPr>
          <p:nvPr>
            <p:ph type="body" sz="half" idx="1"/>
          </p:nvPr>
        </p:nvSpPr>
        <p:spPr>
          <a:xfrm>
            <a:off x="328613" y="1941513"/>
            <a:ext cx="4029075" cy="4114800"/>
          </a:xfrm>
        </p:spPr>
        <p:txBody>
          <a:bodyPr/>
          <a:lstStyle/>
          <a:p>
            <a:pPr eaLnBrk="1" hangingPunct="1"/>
            <a:r>
              <a:rPr lang="nb-NO" sz="2800" smtClean="0"/>
              <a:t>Alfred Wegener – an outsider with a popular idea.</a:t>
            </a:r>
          </a:p>
          <a:p>
            <a:pPr eaLnBrk="1" hangingPunct="1">
              <a:buFont typeface="Wingdings" pitchFamily="2" charset="2"/>
              <a:buNone/>
            </a:pPr>
            <a:endParaRPr lang="nb-NO" sz="2800" smtClean="0"/>
          </a:p>
        </p:txBody>
      </p:sp>
      <p:pic>
        <p:nvPicPr>
          <p:cNvPr id="37892" name="Picture 4" descr="wegener 01"/>
          <p:cNvPicPr>
            <a:picLocks noChangeAspect="1" noChangeArrowheads="1"/>
          </p:cNvPicPr>
          <p:nvPr>
            <p:ph sz="quarter" idx="2"/>
          </p:nvPr>
        </p:nvPicPr>
        <p:blipFill>
          <a:blip r:embed="rId2" cstate="print"/>
          <a:srcRect/>
          <a:stretch>
            <a:fillRect/>
          </a:stretch>
        </p:blipFill>
        <p:spPr>
          <a:xfrm>
            <a:off x="6588125" y="136525"/>
            <a:ext cx="2555875" cy="3825875"/>
          </a:xfrm>
          <a:noFill/>
        </p:spPr>
      </p:pic>
      <p:pic>
        <p:nvPicPr>
          <p:cNvPr id="37893" name="Picture 5" descr="wegener 3"/>
          <p:cNvPicPr>
            <a:picLocks noChangeAspect="1" noChangeArrowheads="1"/>
          </p:cNvPicPr>
          <p:nvPr>
            <p:ph sz="quarter" idx="3"/>
          </p:nvPr>
        </p:nvPicPr>
        <p:blipFill>
          <a:blip r:embed="rId3" cstate="print"/>
          <a:srcRect/>
          <a:stretch>
            <a:fillRect/>
          </a:stretch>
        </p:blipFill>
        <p:spPr>
          <a:xfrm>
            <a:off x="5878513" y="3938588"/>
            <a:ext cx="1970087" cy="2730500"/>
          </a:xfrm>
          <a:noFill/>
        </p:spPr>
      </p:pic>
      <p:pic>
        <p:nvPicPr>
          <p:cNvPr id="37894" name="Picture 6" descr="wegener 2"/>
          <p:cNvPicPr>
            <a:picLocks noChangeAspect="1" noChangeArrowheads="1"/>
          </p:cNvPicPr>
          <p:nvPr/>
        </p:nvPicPr>
        <p:blipFill>
          <a:blip r:embed="rId4" cstate="print"/>
          <a:srcRect/>
          <a:stretch>
            <a:fillRect/>
          </a:stretch>
        </p:blipFill>
        <p:spPr bwMode="auto">
          <a:xfrm>
            <a:off x="2843213" y="3346450"/>
            <a:ext cx="2571750" cy="351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616</TotalTime>
  <Words>1988</Words>
  <Application>Microsoft Office PowerPoint</Application>
  <PresentationFormat>Skjermfremvisning (4:3)</PresentationFormat>
  <Paragraphs>210</Paragraphs>
  <Slides>50</Slides>
  <Notes>16</Notes>
  <HiddenSlides>0</HiddenSlides>
  <MMClips>0</MMClips>
  <ScaleCrop>false</ScaleCrop>
  <HeadingPairs>
    <vt:vector size="4" baseType="variant">
      <vt:variant>
        <vt:lpstr>Tema</vt:lpstr>
      </vt:variant>
      <vt:variant>
        <vt:i4>1</vt:i4>
      </vt:variant>
      <vt:variant>
        <vt:lpstr>Lysbildetitler</vt:lpstr>
      </vt:variant>
      <vt:variant>
        <vt:i4>50</vt:i4>
      </vt:variant>
    </vt:vector>
  </HeadingPairs>
  <TitlesOfParts>
    <vt:vector size="51" baseType="lpstr">
      <vt:lpstr>Module</vt:lpstr>
      <vt:lpstr>Complexity: horror incertii or gaudium novi?</vt:lpstr>
      <vt:lpstr>Question:</vt:lpstr>
      <vt:lpstr>A personal narrative</vt:lpstr>
      <vt:lpstr> Logic: The ways of paradox are the ways to truth?</vt:lpstr>
      <vt:lpstr>Solution?</vt:lpstr>
      <vt:lpstr>…onwards to philosophical logic</vt:lpstr>
      <vt:lpstr>Lysbilde 7</vt:lpstr>
      <vt:lpstr>… onwards to understanding scientific theories </vt:lpstr>
      <vt:lpstr>An example: From Continental Drift to Plate Tectonics.</vt:lpstr>
      <vt:lpstr>Lysbilde 10</vt:lpstr>
      <vt:lpstr>Lysbilde 11</vt:lpstr>
      <vt:lpstr>Lysbilde 12</vt:lpstr>
      <vt:lpstr>Lysbilde 13</vt:lpstr>
      <vt:lpstr>Lysbilde 14</vt:lpstr>
      <vt:lpstr>Lysbilde 15</vt:lpstr>
      <vt:lpstr>Lysbilde 16</vt:lpstr>
      <vt:lpstr>Lysbilde 17</vt:lpstr>
      <vt:lpstr>Lysbilde 18</vt:lpstr>
      <vt:lpstr>How I conceive of science:</vt:lpstr>
      <vt:lpstr>Lysbilde 20</vt:lpstr>
      <vt:lpstr>Lysbilde 21</vt:lpstr>
      <vt:lpstr>…onwards to technology assessment and risks</vt:lpstr>
      <vt:lpstr>1: Risk as engineering error: ”Galloping Gertie” Tacoma Narrows Bridge 1940</vt:lpstr>
      <vt:lpstr>Engineering error:</vt:lpstr>
      <vt:lpstr>1.a The unseen risks: ”There is poison all around us now” The New York Times, review av Silent Spring</vt:lpstr>
      <vt:lpstr>”Unseen risks”</vt:lpstr>
      <vt:lpstr>2: Risk as consequence of Big (Frightening) Technology: Nuclear Power</vt:lpstr>
      <vt:lpstr>Big Technology risk</vt:lpstr>
      <vt:lpstr>In social science:</vt:lpstr>
      <vt:lpstr>Chernobyl shows reality of risk:</vt:lpstr>
      <vt:lpstr>… and recently: Fukushima !</vt:lpstr>
      <vt:lpstr>2 a: Risk, biotechnology, and modern agriculture</vt:lpstr>
      <vt:lpstr>Big ”bio”-technology risk </vt:lpstr>
      <vt:lpstr>3: Incalculable risk: 9/11</vt:lpstr>
      <vt:lpstr>Incalculable risks:</vt:lpstr>
      <vt:lpstr>4: Risk as co-extension between nature, society, and technology: Tsunami 2004</vt:lpstr>
      <vt:lpstr>Co-extension of nature, society and technology risks: </vt:lpstr>
      <vt:lpstr>Risk willingness vs risk avoidance</vt:lpstr>
      <vt:lpstr>Lysbilde 39</vt:lpstr>
      <vt:lpstr>…onward to managing uncertainties in life</vt:lpstr>
      <vt:lpstr>UNESCO World Commission on the Ethics of Scientific Knowledge and Technology (COMEST)  Expert Group Precautionary Principle</vt:lpstr>
      <vt:lpstr>Expert Group members</vt:lpstr>
      <vt:lpstr>Lysbilde 43</vt:lpstr>
      <vt:lpstr>New working definition UNESCO</vt:lpstr>
      <vt:lpstr>Lysbilde 45</vt:lpstr>
      <vt:lpstr>Lysbilde 46</vt:lpstr>
      <vt:lpstr>Lysbilde 47</vt:lpstr>
      <vt:lpstr>Lysbilde 48</vt:lpstr>
      <vt:lpstr>Lysbilde 49</vt:lpstr>
      <vt:lpstr>Conclusions:</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Complexity: horror incertii or gaudium novi?</dc:title>
  <dc:creator>Your User Name</dc:creator>
  <cp:lastModifiedBy>Your User Name</cp:lastModifiedBy>
  <cp:revision>3</cp:revision>
  <dcterms:created xsi:type="dcterms:W3CDTF">2011-08-25T15:42:41Z</dcterms:created>
  <dcterms:modified xsi:type="dcterms:W3CDTF">2011-08-26T01:59:27Z</dcterms:modified>
</cp:coreProperties>
</file>