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93" r:id="rId2"/>
    <p:sldId id="1098" r:id="rId3"/>
    <p:sldId id="1123" r:id="rId4"/>
    <p:sldId id="1139" r:id="rId5"/>
    <p:sldId id="1140" r:id="rId6"/>
    <p:sldId id="1141" r:id="rId7"/>
    <p:sldId id="1142" r:id="rId8"/>
    <p:sldId id="1144" r:id="rId9"/>
    <p:sldId id="1143" r:id="rId10"/>
    <p:sldId id="1147" r:id="rId11"/>
    <p:sldId id="1148" r:id="rId12"/>
    <p:sldId id="1162" r:id="rId13"/>
    <p:sldId id="1149" r:id="rId14"/>
    <p:sldId id="1165" r:id="rId15"/>
    <p:sldId id="1150" r:id="rId16"/>
    <p:sldId id="1164" r:id="rId17"/>
    <p:sldId id="1154" r:id="rId18"/>
    <p:sldId id="1156" r:id="rId19"/>
    <p:sldId id="1159" r:id="rId20"/>
    <p:sldId id="1160" r:id="rId21"/>
    <p:sldId id="1157" r:id="rId22"/>
    <p:sldId id="1151" r:id="rId23"/>
    <p:sldId id="1152" r:id="rId24"/>
    <p:sldId id="1155" r:id="rId25"/>
    <p:sldId id="1145" r:id="rId26"/>
  </p:sldIdLst>
  <p:sldSz cx="9144000" cy="6858000" type="screen4x3"/>
  <p:notesSz cx="7102475" cy="102330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D9FFF"/>
    <a:srgbClr val="FF99FF"/>
    <a:srgbClr val="FFCCFF"/>
    <a:srgbClr val="E1F4FF"/>
    <a:srgbClr val="E9F7FF"/>
    <a:srgbClr val="99FFCC"/>
    <a:srgbClr val="00FF99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7324" autoAdjust="0"/>
  </p:normalViewPr>
  <p:slideViewPr>
    <p:cSldViewPr>
      <p:cViewPr>
        <p:scale>
          <a:sx n="60" d="100"/>
          <a:sy n="60" d="100"/>
        </p:scale>
        <p:origin x="-168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034" y="2466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5" tIns="0" rIns="19745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5" tIns="0" rIns="19745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noProof="0" smtClean="0"/>
              <a:t>Click to edit Master text styles</a:t>
            </a:r>
          </a:p>
          <a:p>
            <a:pPr lvl="1"/>
            <a:r>
              <a:rPr lang="en-GB" altLang="zh-CN" noProof="0" smtClean="0"/>
              <a:t>Second level</a:t>
            </a:r>
          </a:p>
          <a:p>
            <a:pPr lvl="2"/>
            <a:r>
              <a:rPr lang="en-GB" altLang="zh-CN" noProof="0" smtClean="0"/>
              <a:t>Third level</a:t>
            </a:r>
          </a:p>
          <a:p>
            <a:pPr lvl="3"/>
            <a:r>
              <a:rPr lang="en-GB" altLang="zh-CN" noProof="0" smtClean="0"/>
              <a:t>Fourth level</a:t>
            </a:r>
          </a:p>
          <a:p>
            <a:pPr lvl="4"/>
            <a:r>
              <a:rPr lang="en-GB" altLang="zh-CN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5" tIns="0" rIns="19745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0263"/>
            <a:ext cx="30781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5" tIns="0" rIns="19745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D435DDE9-5786-4B31-8C08-C7A8D13FFCC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545F8-3327-4904-B508-646B2BAC42DF}" type="slidenum">
              <a:rPr lang="zh-CN" altLang="en-GB" smtClean="0"/>
              <a:pPr/>
              <a:t>1</a:t>
            </a:fld>
            <a:endParaRPr lang="en-GB" altLang="zh-CN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850" y="795338"/>
            <a:ext cx="5099050" cy="3824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21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22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23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24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25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5DDE9-5786-4B31-8C08-C7A8D13FFCC1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60350"/>
            <a:ext cx="2017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 altLang="zh-CN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zh-CN" altLang="en-GB"/>
              <a:t>Prof K. A. Smart</a:t>
            </a:r>
            <a:endParaRPr lang="en-GB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07CB-09CE-446C-BA77-B6C3D15963A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1FCE-D254-4AAB-8E4A-5AB2216F34F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F41E3-E428-42DA-86CF-BE5166342E9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2A74E-DD8B-4859-8627-82E12E5DCF4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7F9F4-89EB-4CB8-B0AE-451870D7DFC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6395F-59F6-47DE-A957-1493E882759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95C51-BD90-4580-9190-123B0027CB8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3DBB1-0B0C-482E-8EB3-E2888FA8415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069C-CD19-4AAE-B7C9-4748FC73440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AB34-9EA2-490B-A749-5B3F5B513BD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22D44-A481-4DB1-96E8-5076380A478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fld id="{BDC1659D-1D1A-4FA5-B43D-6B3384D00BE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5463" y="260350"/>
            <a:ext cx="2017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ffieldbioethics.org/biofuels-0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azionebassetti.org/it/eventi/2008/07/sheila_jasanoff_in_fgb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androidguys.com/wp-content/uploads/puzzle_pieces.jpg&amp;imgrefurl=http://www.androidguys.com/2009/03/22/piecing-together-android-handset-rumors/&amp;usg=__EwqNOwkQz1wlP723NdAzHsKsu4s=&amp;h=375&amp;w=500&amp;sz=26&amp;hl=en&amp;start=1&amp;zoom=1&amp;tbnid=KBAPKlgAYtgc4M:&amp;tbnh=98&amp;tbnw=130&amp;ei=vtqKTsu6L-jQ0QX-6qzaBQ&amp;prev=/images?q=piecing+picture+together&amp;hl=en&amp;gbv=2&amp;tbm=isch&amp;itbs=1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ministerlane.files.wordpress.com/2011/05/community.jpg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ffieldbioethics.org/biofuels-0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ffieldbioethics.org/biofuels-0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196752"/>
            <a:ext cx="6768752" cy="2151286"/>
          </a:xfrm>
        </p:spPr>
        <p:txBody>
          <a:bodyPr/>
          <a:lstStyle/>
          <a:p>
            <a:pPr algn="ctr"/>
            <a:r>
              <a:rPr lang="en-GB" altLang="zh-CN" sz="2700" dirty="0" smtClean="0">
                <a:latin typeface="Verdana" pitchFamily="34" charset="0"/>
                <a:ea typeface="SimSun" pitchFamily="2" charset="-122"/>
                <a:cs typeface="Arial" pitchFamily="34" charset="0"/>
              </a:rPr>
              <a:t>An Exploration of the Ethics of Using Land to Produce Non-Food Biomass for Energy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573462"/>
            <a:ext cx="6985000" cy="2663850"/>
          </a:xfrm>
        </p:spPr>
        <p:txBody>
          <a:bodyPr/>
          <a:lstStyle/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Orla </a:t>
            </a:r>
            <a:r>
              <a:rPr lang="en-GB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Shortall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University of Nottingham and University of Copenhagen. </a:t>
            </a:r>
          </a:p>
          <a:p>
            <a:r>
              <a:rPr lang="en-GB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Supervisors: Dr. Kate Millar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Centre for Applied Bioethics, University of Nottingham, </a:t>
            </a:r>
            <a:r>
              <a:rPr lang="en-GB" sz="15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Dr.Sujatha</a:t>
            </a:r>
            <a:r>
              <a:rPr lang="en-GB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Raman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Institute for Science and Society, University of Nottingham,</a:t>
            </a:r>
          </a:p>
          <a:p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Prof. Peter </a:t>
            </a:r>
            <a:r>
              <a:rPr lang="en-GB" sz="15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Sandoe</a:t>
            </a:r>
            <a:r>
              <a:rPr lang="en-GB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Faculty of Life Sciences, University of Copenhagen,</a:t>
            </a:r>
            <a:r>
              <a:rPr lang="en-GB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Dr. Christian </a:t>
            </a:r>
            <a:r>
              <a:rPr lang="en-GB" sz="15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Gamborg</a:t>
            </a:r>
            <a:r>
              <a:rPr lang="en-GB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Faculty of Life Sciences, University of Copenhagen.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76400"/>
            <a:ext cx="7272808" cy="411480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Non-food biomass – perceived advantages</a:t>
            </a:r>
          </a:p>
          <a:p>
            <a:r>
              <a:rPr lang="en-GB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 environmental friendly: 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fewer inputs, grow on marginal land – no ILUC. </a:t>
            </a: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food v fuel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not food crops, use marginal land/crop residues. </a:t>
            </a: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 efficient and high yielding: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higher energy yield/ha, use all parts of crop, GM.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  <p:pic>
        <p:nvPicPr>
          <p:cNvPr id="10" name="Picture 4" descr="http://www.steam-boilers.org/wp-content/uploads/2011/01/wood-pelle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12776"/>
            <a:ext cx="1547664" cy="1547665"/>
          </a:xfrm>
          <a:prstGeom prst="rect">
            <a:avLst/>
          </a:prstGeom>
          <a:noFill/>
        </p:spPr>
      </p:pic>
      <p:pic>
        <p:nvPicPr>
          <p:cNvPr id="11" name="Picture 12" descr="http://t3.gstatic.com/images?q=tbn:ANd9GcQQtJ0FpchL5gTiVFvfbQtevoNXkKIW-tHbw6ro7qhVG7EcbFq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924944"/>
            <a:ext cx="1547664" cy="1296144"/>
          </a:xfrm>
          <a:prstGeom prst="rect">
            <a:avLst/>
          </a:prstGeom>
          <a:noFill/>
        </p:spPr>
      </p:pic>
      <p:pic>
        <p:nvPicPr>
          <p:cNvPr id="12" name="Picture 6" descr="http://www.indianagrain.com/media/images/blog_entries/2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4221088"/>
            <a:ext cx="1547664" cy="1185800"/>
          </a:xfrm>
          <a:prstGeom prst="rect">
            <a:avLst/>
          </a:prstGeom>
          <a:noFill/>
        </p:spPr>
      </p:pic>
      <p:pic>
        <p:nvPicPr>
          <p:cNvPr id="13" name="Picture 14" descr="http://www.scielo.cl/fbpe/img/maderas/v5n2/fig1_art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373216"/>
            <a:ext cx="154766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Interests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76400"/>
            <a:ext cx="7200800" cy="411480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of agricultural land for non-food biomass.</a:t>
            </a: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Non-food biomass still uses land.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Involves land use change. 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Uncertainty in agricultural production systems. How responsible?</a:t>
            </a: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Effects on agricultural systems. </a:t>
            </a:r>
          </a:p>
          <a:p>
            <a:pPr>
              <a:buNone/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11</a:t>
            </a:fld>
            <a:endParaRPr lang="en-GB" altLang="zh-CN" dirty="0"/>
          </a:p>
        </p:txBody>
      </p:sp>
      <p:pic>
        <p:nvPicPr>
          <p:cNvPr id="11" name="Content Placeholder 4" descr="http://agricultureguide.org/wp-content/uploads/straw-bale-on-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12776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www.prisonplanet.com/Pictures/Oct05/041005oil.p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08275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www.chathamboroughfarmersmarket.org/wp-content/uploads/2010/07/corn-featured-vege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http://www.bethchatto.co.uk/plant%20portraits%20m/miscanthus%20sinensis%20%27undine%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Interests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76400"/>
            <a:ext cx="7200800" cy="411480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of agricultural land for non-food biomass. </a:t>
            </a: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Types of land. Marginal land. Other uses. Environmentally vulnerable land. </a:t>
            </a: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Production ethic. Productionism. Efficiency. </a:t>
            </a: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GB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Thompson (1995) </a:t>
            </a:r>
            <a:r>
              <a:rPr lang="en-GB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Spirit of the Soil</a:t>
            </a:r>
            <a:r>
              <a:rPr lang="en-GB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Routledge London</a:t>
            </a:r>
            <a:endParaRPr lang="en-GB" sz="1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Produce fuel frugally in a commodities market? Feasible?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12</a:t>
            </a:fld>
            <a:endParaRPr lang="en-GB" altLang="zh-CN" dirty="0"/>
          </a:p>
        </p:txBody>
      </p:sp>
      <p:pic>
        <p:nvPicPr>
          <p:cNvPr id="11" name="Content Placeholder 4" descr="http://agricultureguide.org/wp-content/uploads/straw-bale-on-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12776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www.prisonplanet.com/Pictures/Oct05/041005oil.p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08275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www.chathamboroughfarmersmarket.org/wp-content/uploads/2010/07/corn-featured-vege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http://www.bethchatto.co.uk/plant%20portraits%20m/miscanthus%20sinensis%20%27undine%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Interests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76400"/>
            <a:ext cx="6624736" cy="4704928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Land and Technology</a:t>
            </a: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GM: discourse of efficiency.</a:t>
            </a: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Malthusian technocratic defence of scientific progress. </a:t>
            </a: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Philosophical objections: freedom from and control over nature. Ethically problematic. </a:t>
            </a:r>
          </a:p>
          <a:p>
            <a:pPr>
              <a:buNone/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Practical: doesn’t fix problems and creates new problems. </a:t>
            </a: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  <p:pic>
        <p:nvPicPr>
          <p:cNvPr id="10" name="Picture 9" descr="http://www.nuffieldbioethics.org/sites/default/files/images/plant%20sci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508318"/>
            <a:ext cx="1835696" cy="12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uffield Council on Bioeth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138310"/>
            <a:ext cx="1835696" cy="76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Biofue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575" y="4919662"/>
            <a:ext cx="1368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tsec-biosys.ac.uk/images/fullperfectbioenergytre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691014"/>
            <a:ext cx="1835696" cy="1375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Interests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76400"/>
            <a:ext cx="6624736" cy="4704928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Land and Technology</a:t>
            </a: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Biomass for energy: natural or technological? </a:t>
            </a:r>
            <a:r>
              <a:rPr lang="en-GB" sz="2200" dirty="0" smtClean="0"/>
              <a:t>“Plants are able to absorb and store solar energy without technological intervention” </a:t>
            </a:r>
            <a:r>
              <a:rPr lang="en-GB" sz="1000" dirty="0" smtClean="0"/>
              <a:t>WGBU (2008) </a:t>
            </a:r>
            <a:r>
              <a:rPr lang="en-GB" sz="1000" i="1" dirty="0" smtClean="0"/>
              <a:t>Future Bioenergy and Sustainable Land Use </a:t>
            </a:r>
            <a:r>
              <a:rPr lang="en-GB" sz="1000" dirty="0" smtClean="0"/>
              <a:t>London WGBU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Cyborg crop. </a:t>
            </a:r>
            <a:r>
              <a:rPr lang="en-GB" sz="2000" dirty="0" smtClean="0"/>
              <a:t>“Late twentieth century machines have made thoroughly ambiguous the difference between natural and artificial, mind and body, self-developing and externally designed and many other distinctions that used to apply to organisms and machines.” </a:t>
            </a:r>
            <a:r>
              <a:rPr lang="en-GB" sz="1000" dirty="0" smtClean="0"/>
              <a:t>Haraway</a:t>
            </a:r>
            <a:r>
              <a:rPr lang="en-GB" sz="2000" dirty="0" smtClean="0"/>
              <a:t> </a:t>
            </a:r>
            <a:r>
              <a:rPr lang="en-GB" sz="1000" dirty="0" smtClean="0"/>
              <a:t>(2004) “They Cyborg Manifesto” in </a:t>
            </a:r>
            <a:r>
              <a:rPr lang="en-GB" sz="1000" i="1" dirty="0" smtClean="0"/>
              <a:t>Readings in Philosophy of Technology</a:t>
            </a:r>
            <a:r>
              <a:rPr lang="en-GB" sz="1000" dirty="0" smtClean="0"/>
              <a:t> (ed.) Kaplan Oxford Rowman and Littlefield</a:t>
            </a:r>
          </a:p>
          <a:p>
            <a:r>
              <a:rPr lang="en-GB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metaphorical or literal language of perfection? </a:t>
            </a:r>
          </a:p>
          <a:p>
            <a:endParaRPr lang="en-GB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  <p:pic>
        <p:nvPicPr>
          <p:cNvPr id="10" name="Picture 9" descr="http://www.nuffieldbioethics.org/sites/default/files/images/plant%20sci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508319"/>
            <a:ext cx="1835696" cy="121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uffield Council on Bioeth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149080"/>
            <a:ext cx="1835696" cy="76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Biofue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575" y="4919662"/>
            <a:ext cx="1368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tsec-biosys.ac.uk/images/fullperfectbioenergytre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691014"/>
            <a:ext cx="1835696" cy="1375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Interests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128792" cy="411480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Land and Society</a:t>
            </a:r>
            <a:endParaRPr lang="en-GB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Three policy objectives. Energy security. Environmental accountability.</a:t>
            </a: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Short term or long term solution? Other objectives. </a:t>
            </a: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Competing uses. </a:t>
            </a:r>
          </a:p>
          <a:p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15</a:t>
            </a:fld>
            <a:endParaRPr lang="en-GB" altLang="zh-CN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596337" y="1530350"/>
            <a:ext cx="1547664" cy="5327650"/>
            <a:chOff x="4649" y="891"/>
            <a:chExt cx="953" cy="335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217" t="11993" r="12987" b="28990"/>
            <a:stretch>
              <a:fillRect/>
            </a:stretch>
          </p:blipFill>
          <p:spPr bwMode="auto">
            <a:xfrm>
              <a:off x="4649" y="2515"/>
              <a:ext cx="953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264" r="33731" b="60452"/>
            <a:stretch>
              <a:fillRect/>
            </a:stretch>
          </p:blipFill>
          <p:spPr bwMode="auto">
            <a:xfrm>
              <a:off x="4649" y="3423"/>
              <a:ext cx="95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b="22656"/>
            <a:stretch>
              <a:fillRect/>
            </a:stretch>
          </p:blipFill>
          <p:spPr bwMode="auto">
            <a:xfrm>
              <a:off x="4649" y="891"/>
              <a:ext cx="953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t="9863" b="18358"/>
            <a:stretch>
              <a:fillRect/>
            </a:stretch>
          </p:blipFill>
          <p:spPr bwMode="auto">
            <a:xfrm>
              <a:off x="4649" y="1662"/>
              <a:ext cx="953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Interests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128792" cy="411480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Land and Society</a:t>
            </a:r>
            <a:endParaRPr lang="en-GB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use land for energy? Other uses of land, other technologies, other solutions. </a:t>
            </a: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 for agrarian land ethic in debates about biomass energy? </a:t>
            </a:r>
            <a:r>
              <a:rPr lang="en-GB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Thompson (2007) “The agricultural ethics of biofuels: a first look” </a:t>
            </a:r>
            <a:r>
              <a:rPr lang="en-GB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Journal of Agricultural and Environmental Ethics</a:t>
            </a:r>
            <a:r>
              <a:rPr lang="en-GB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21: 183-198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 limited resources = greater appreciation? Import way out of problem?</a:t>
            </a:r>
          </a:p>
          <a:p>
            <a:pPr>
              <a:buNone/>
            </a:pPr>
            <a:endParaRPr lang="en-GB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16</a:t>
            </a:fld>
            <a:endParaRPr lang="en-GB" altLang="zh-CN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596337" y="1530350"/>
            <a:ext cx="1547664" cy="5327650"/>
            <a:chOff x="4649" y="891"/>
            <a:chExt cx="953" cy="335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217" t="11993" r="12987" b="28990"/>
            <a:stretch>
              <a:fillRect/>
            </a:stretch>
          </p:blipFill>
          <p:spPr bwMode="auto">
            <a:xfrm>
              <a:off x="4649" y="2515"/>
              <a:ext cx="953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264" r="33731" b="60452"/>
            <a:stretch>
              <a:fillRect/>
            </a:stretch>
          </p:blipFill>
          <p:spPr bwMode="auto">
            <a:xfrm>
              <a:off x="4649" y="3423"/>
              <a:ext cx="95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b="22656"/>
            <a:stretch>
              <a:fillRect/>
            </a:stretch>
          </p:blipFill>
          <p:spPr bwMode="auto">
            <a:xfrm>
              <a:off x="4649" y="891"/>
              <a:ext cx="953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t="9863" b="18358"/>
            <a:stretch>
              <a:fillRect/>
            </a:stretch>
          </p:blipFill>
          <p:spPr bwMode="auto">
            <a:xfrm>
              <a:off x="4649" y="1662"/>
              <a:ext cx="953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Interests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676400"/>
            <a:ext cx="6561286" cy="411480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Overarching Question</a:t>
            </a: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does it mean to use land in an ethical way to produce non-food biomass for energy?</a:t>
            </a:r>
          </a:p>
          <a:p>
            <a:pPr>
              <a:buNone/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None/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Broad interest in intersection of people, land and technology in relation to biomass energy. </a:t>
            </a:r>
          </a:p>
          <a:p>
            <a:pPr>
              <a:buNone/>
            </a:pP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Explore the values implicit in debates and how ethical uncertainty is framed and managed in the governance of biomass energy development.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17</a:t>
            </a:fld>
            <a:endParaRPr lang="en-GB" altLang="zh-CN" dirty="0"/>
          </a:p>
        </p:txBody>
      </p:sp>
      <p:pic>
        <p:nvPicPr>
          <p:cNvPr id="10" name="Picture 6" descr="Biofue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412875"/>
            <a:ext cx="14763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ourhouse.bc.ca/images/fiel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2636838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://lahosken.san-francisco.ca.us/departures/stl02/3355_illinois_side_power_pl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treehugger.com/stuck-in-traffic-j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Methodology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76400"/>
            <a:ext cx="6912768" cy="4488904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 Sciences and bioethics – how to combine? 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Deconstruction and reconstruction</a:t>
            </a: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Deconstruction. STS 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“analytic process by which scientific claims are disentangled into their material, social and rhetorical components.” </a:t>
            </a:r>
            <a:r>
              <a:rPr lang="en-GB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Jasanoff</a:t>
            </a:r>
            <a:r>
              <a:rPr lang="en-GB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S. (1999) “STS and Public Policy: Getting Beyond Deconstruction” </a:t>
            </a:r>
            <a:r>
              <a:rPr lang="en-GB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Science Technology and Society (</a:t>
            </a:r>
            <a:r>
              <a:rPr lang="en-GB" sz="1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GB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:</a:t>
            </a:r>
            <a:r>
              <a:rPr lang="en-GB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59-72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Deconstruction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Environmental Pragmatism –”method of refuting an interpretation or view of the world by exposing implicit or locally contingent elements of its logic.” </a:t>
            </a:r>
            <a:r>
              <a:rPr lang="en-GB" sz="2200" dirty="0" smtClean="0">
                <a:latin typeface="Verdana" pitchFamily="34" charset="0"/>
              </a:rPr>
              <a:t>Thompson, </a:t>
            </a:r>
            <a:r>
              <a:rPr lang="en-GB" sz="1000" dirty="0" smtClean="0">
                <a:latin typeface="Verdana" pitchFamily="34" charset="0"/>
              </a:rPr>
              <a:t>P. (1996) “Pragmatism and the case of water” in </a:t>
            </a:r>
            <a:r>
              <a:rPr lang="en-GB" sz="1000" i="1" dirty="0" smtClean="0">
                <a:latin typeface="Verdana" pitchFamily="34" charset="0"/>
              </a:rPr>
              <a:t>Environmental Pragmatism </a:t>
            </a:r>
            <a:r>
              <a:rPr lang="en-GB" sz="1000" dirty="0" smtClean="0">
                <a:latin typeface="Verdana" pitchFamily="34" charset="0"/>
              </a:rPr>
              <a:t>(eds.) Light, A. and Katz, E. New York, Routledge</a:t>
            </a:r>
            <a:endParaRPr lang="en-GB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  <p:pic>
        <p:nvPicPr>
          <p:cNvPr id="19458" name="Picture 2" descr="Sheila_Jasanof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1734" y="3573016"/>
            <a:ext cx="1382266" cy="1382266"/>
          </a:xfrm>
          <a:prstGeom prst="rect">
            <a:avLst/>
          </a:prstGeom>
          <a:noFill/>
        </p:spPr>
      </p:pic>
      <p:pic>
        <p:nvPicPr>
          <p:cNvPr id="19460" name="Picture 4" descr="http://www.aec.msu.edu/faculty/images/thomps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4197" y="5085184"/>
            <a:ext cx="1349803" cy="1484784"/>
          </a:xfrm>
          <a:prstGeom prst="rect">
            <a:avLst/>
          </a:prstGeom>
          <a:noFill/>
        </p:spPr>
      </p:pic>
      <p:pic>
        <p:nvPicPr>
          <p:cNvPr id="19464" name="Picture 8" descr="Encyclopeida of Bioethi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3" y="1502128"/>
            <a:ext cx="1403648" cy="1917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</a:rPr>
              <a:t>Methodology</a:t>
            </a:r>
            <a:endParaRPr lang="en-GB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128792" cy="411480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 Sciences and bioethics – how to combine? </a:t>
            </a: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Constructivism. STS - 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“its ultimate aim is to piece things together constructively, combining the heterogeneous elements into </a:t>
            </a:r>
            <a:r>
              <a:rPr lang="en-GB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richer pictures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complex systems and activities.” </a:t>
            </a:r>
            <a:r>
              <a:rPr lang="en-GB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Jasanoff</a:t>
            </a:r>
            <a:r>
              <a:rPr lang="en-GB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S. (1999) “STS and Public Policy: Getting Beyond Deconstruction” </a:t>
            </a:r>
            <a:r>
              <a:rPr lang="en-GB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Science Technology and Society (</a:t>
            </a:r>
            <a:r>
              <a:rPr lang="en-GB" sz="1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GB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:</a:t>
            </a:r>
            <a:r>
              <a:rPr lang="en-GB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59-72</a:t>
            </a:r>
          </a:p>
          <a:p>
            <a:r>
              <a:rPr lang="en-GB" sz="2400" dirty="0" smtClean="0">
                <a:latin typeface="Verdana" pitchFamily="34" charset="0"/>
              </a:rPr>
              <a:t>Reconstruction. Environmental Pragmatism </a:t>
            </a:r>
            <a:r>
              <a:rPr lang="en-GB" sz="2200" dirty="0" smtClean="0">
                <a:latin typeface="Verdana" pitchFamily="34" charset="0"/>
              </a:rPr>
              <a:t>– “Reconstruct a broader and more inclusive community”. “Reconstruct </a:t>
            </a:r>
            <a:r>
              <a:rPr lang="en-GB" sz="2200" b="1" dirty="0" smtClean="0">
                <a:latin typeface="Verdana" pitchFamily="34" charset="0"/>
              </a:rPr>
              <a:t>common visions </a:t>
            </a:r>
            <a:r>
              <a:rPr lang="en-GB" sz="2200" dirty="0" smtClean="0">
                <a:latin typeface="Verdana" pitchFamily="34" charset="0"/>
              </a:rPr>
              <a:t>of life and purpose on more honestly social (and hence quite temporary) foundations.” </a:t>
            </a:r>
            <a:r>
              <a:rPr lang="en-GB" sz="2400" dirty="0" smtClean="0">
                <a:latin typeface="Verdana" pitchFamily="34" charset="0"/>
              </a:rPr>
              <a:t>Thompson</a:t>
            </a:r>
            <a:r>
              <a:rPr lang="en-GB" sz="1000" dirty="0" smtClean="0">
                <a:latin typeface="Verdana" pitchFamily="34" charset="0"/>
              </a:rPr>
              <a:t>, P. (1996) “Pragmatism and the case of water” in </a:t>
            </a:r>
            <a:r>
              <a:rPr lang="en-GB" sz="1000" i="1" dirty="0" smtClean="0">
                <a:latin typeface="Verdana" pitchFamily="34" charset="0"/>
              </a:rPr>
              <a:t>Environmental Pragmatism </a:t>
            </a:r>
            <a:r>
              <a:rPr lang="en-GB" sz="1000" dirty="0" smtClean="0">
                <a:latin typeface="Verdana" pitchFamily="34" charset="0"/>
              </a:rPr>
              <a:t>(eds.) Light, A. and Katz, E. New York, Routledge</a:t>
            </a:r>
            <a:endParaRPr lang="en-GB" sz="22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  <p:pic>
        <p:nvPicPr>
          <p:cNvPr id="4098" name="Picture 2" descr="http://t3.gstatic.com/images?q=tbn:ANd9GcSfWp0H0U3GCYmECjm6ABCyOUxVbG3efbk3COkrJxmtaEARH3hb9rCSj2c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6213" y="1988840"/>
            <a:ext cx="1477787" cy="1114024"/>
          </a:xfrm>
          <a:prstGeom prst="rect">
            <a:avLst/>
          </a:prstGeom>
          <a:noFill/>
        </p:spPr>
      </p:pic>
      <p:pic>
        <p:nvPicPr>
          <p:cNvPr id="4100" name="Picture 4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3" y="3284984"/>
            <a:ext cx="1475657" cy="992038"/>
          </a:xfrm>
          <a:prstGeom prst="rect">
            <a:avLst/>
          </a:prstGeom>
          <a:noFill/>
        </p:spPr>
      </p:pic>
      <p:pic>
        <p:nvPicPr>
          <p:cNvPr id="4102" name="Picture 6" descr="http://cc.pbsstatic.com/l/75/2375/97804151223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2298" y="4437112"/>
            <a:ext cx="1521702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55576" y="1676400"/>
            <a:ext cx="691276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700" dirty="0" smtClean="0">
                <a:latin typeface="Verdana" pitchFamily="34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GB" sz="2700" dirty="0" smtClean="0">
                <a:latin typeface="Verdana" pitchFamily="34" charset="0"/>
              </a:rPr>
              <a:t>Interests</a:t>
            </a:r>
          </a:p>
          <a:p>
            <a:pPr>
              <a:lnSpc>
                <a:spcPct val="150000"/>
              </a:lnSpc>
            </a:pPr>
            <a:r>
              <a:rPr lang="en-GB" sz="2700" dirty="0" smtClean="0">
                <a:latin typeface="Verdana" pitchFamily="34" charset="0"/>
              </a:rPr>
              <a:t>Methodology</a:t>
            </a:r>
          </a:p>
          <a:p>
            <a:pPr>
              <a:lnSpc>
                <a:spcPct val="150000"/>
              </a:lnSpc>
            </a:pPr>
            <a:r>
              <a:rPr lang="en-GB" sz="2700" dirty="0" smtClean="0">
                <a:latin typeface="Verdana" pitchFamily="34" charset="0"/>
              </a:rPr>
              <a:t>Empirical work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8" y="476672"/>
            <a:ext cx="60486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GB" sz="4400" b="1" dirty="0"/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7631113" y="1530350"/>
            <a:ext cx="1512887" cy="5327650"/>
            <a:chOff x="4649" y="891"/>
            <a:chExt cx="953" cy="3356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217" t="11993" r="12987" b="28990"/>
            <a:stretch>
              <a:fillRect/>
            </a:stretch>
          </p:blipFill>
          <p:spPr bwMode="auto">
            <a:xfrm>
              <a:off x="4649" y="2515"/>
              <a:ext cx="953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264" r="33731" b="60452"/>
            <a:stretch>
              <a:fillRect/>
            </a:stretch>
          </p:blipFill>
          <p:spPr bwMode="auto">
            <a:xfrm>
              <a:off x="4649" y="3423"/>
              <a:ext cx="95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b="22656"/>
            <a:stretch>
              <a:fillRect/>
            </a:stretch>
          </p:blipFill>
          <p:spPr bwMode="auto">
            <a:xfrm>
              <a:off x="4649" y="891"/>
              <a:ext cx="953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t="9863" b="18358"/>
            <a:stretch>
              <a:fillRect/>
            </a:stretch>
          </p:blipFill>
          <p:spPr bwMode="auto">
            <a:xfrm>
              <a:off x="4649" y="1662"/>
              <a:ext cx="953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</a:rPr>
              <a:t>Methodology</a:t>
            </a:r>
            <a:endParaRPr lang="en-GB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76400"/>
            <a:ext cx="7128792" cy="411480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 Sciences and bioethics – how to combine?</a:t>
            </a:r>
          </a:p>
          <a:p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– emphasis on engaging with policy. </a:t>
            </a:r>
          </a:p>
          <a:p>
            <a:endParaRPr lang="en-GB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Context dependency. </a:t>
            </a:r>
          </a:p>
          <a:p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Framing and ethical analysis. </a:t>
            </a: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7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  <p:pic>
        <p:nvPicPr>
          <p:cNvPr id="5" name="Content Placeholder 4" descr="http://agricultureguide.org/wp-content/uploads/straw-bale-on-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12875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prisonplanet.com/Pictures/Oct05/041005oil.p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08275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chathamboroughfarmersmarket.org/wp-content/uploads/2010/07/corn-featured-vege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ww.bethchatto.co.uk/plant%20portraits%20m/miscanthus%20sinensis%20%27undine%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Methodology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76400"/>
            <a:ext cx="6984776" cy="4560912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Uncertainties</a:t>
            </a: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does reconstruction look like?</a:t>
            </a:r>
          </a:p>
          <a:p>
            <a:pPr>
              <a:buNone/>
            </a:pPr>
            <a:endParaRPr lang="en-GB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use theory in environmental pragmatism? Context dependent.</a:t>
            </a:r>
          </a:p>
          <a:p>
            <a:pPr>
              <a:buNone/>
            </a:pP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 of policy.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21</a:t>
            </a:fld>
            <a:endParaRPr lang="en-GB" altLang="zh-CN"/>
          </a:p>
        </p:txBody>
      </p:sp>
      <p:pic>
        <p:nvPicPr>
          <p:cNvPr id="10" name="Picture 4" descr="http://www.steam-boilers.org/wp-content/uploads/2011/01/wood-pelle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12776"/>
            <a:ext cx="1547664" cy="1547665"/>
          </a:xfrm>
          <a:prstGeom prst="rect">
            <a:avLst/>
          </a:prstGeom>
          <a:noFill/>
        </p:spPr>
      </p:pic>
      <p:pic>
        <p:nvPicPr>
          <p:cNvPr id="11" name="Picture 12" descr="http://t3.gstatic.com/images?q=tbn:ANd9GcQQtJ0FpchL5gTiVFvfbQtevoNXkKIW-tHbw6ro7qhVG7EcbFq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924944"/>
            <a:ext cx="1547664" cy="1296144"/>
          </a:xfrm>
          <a:prstGeom prst="rect">
            <a:avLst/>
          </a:prstGeom>
          <a:noFill/>
        </p:spPr>
      </p:pic>
      <p:pic>
        <p:nvPicPr>
          <p:cNvPr id="12" name="Picture 6" descr="http://www.indianagrain.com/media/images/blog_entries/2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4221088"/>
            <a:ext cx="1547664" cy="1185800"/>
          </a:xfrm>
          <a:prstGeom prst="rect">
            <a:avLst/>
          </a:prstGeom>
          <a:noFill/>
        </p:spPr>
      </p:pic>
      <p:pic>
        <p:nvPicPr>
          <p:cNvPr id="13" name="Picture 14" descr="http://www.scielo.cl/fbpe/img/maderas/v5n2/fig1_art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373216"/>
            <a:ext cx="154766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Empirical Work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76400"/>
            <a:ext cx="6984776" cy="411480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Explore the framing of these issues through interviews with: </a:t>
            </a: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Scientists. </a:t>
            </a: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Industry representatives. </a:t>
            </a: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Policy makers and civil society organisations. </a:t>
            </a:r>
            <a:endParaRPr lang="en-GB" sz="2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22</a:t>
            </a:fld>
            <a:endParaRPr lang="en-GB" altLang="zh-CN"/>
          </a:p>
        </p:txBody>
      </p:sp>
      <p:pic>
        <p:nvPicPr>
          <p:cNvPr id="10" name="Picture 6" descr="Biofue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412875"/>
            <a:ext cx="14763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ourhouse.bc.ca/images/fiel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2636838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://lahosken.san-francisco.ca.us/departures/stl02/3355_illinois_side_power_pl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treehugger.com/stuck-in-traffic-j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Empirical Work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76400"/>
            <a:ext cx="6984776" cy="4114800"/>
          </a:xfrm>
        </p:spPr>
        <p:txBody>
          <a:bodyPr/>
          <a:lstStyle/>
          <a:p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Timetable</a:t>
            </a:r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work packages, 4 months each, divided between UK and Denmark. </a:t>
            </a:r>
          </a:p>
          <a:p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Interviews</a:t>
            </a:r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Focus groups/workshops/individual interviews. </a:t>
            </a:r>
          </a:p>
          <a:p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Access: 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Through project partners. </a:t>
            </a: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23</a:t>
            </a:fld>
            <a:endParaRPr lang="en-GB" altLang="zh-CN"/>
          </a:p>
        </p:txBody>
      </p:sp>
      <p:pic>
        <p:nvPicPr>
          <p:cNvPr id="10" name="Content Placeholder 4" descr="http://agricultureguide.org/wp-content/uploads/straw-bale-on-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12875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prisonplanet.com/Pictures/Oct05/041005oil.p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08275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www.chathamboroughfarmersmarket.org/wp-content/uploads/2010/07/corn-featured-vege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://www.bethchatto.co.uk/plant%20portraits%20m/miscanthus%20sinensis%20%27undine%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Controversial, resource intensive technology. </a:t>
            </a: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Interested in intersection of people technology and natural world. Ethical character of biomass production and use. </a:t>
            </a: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Pull apart and rebuild issues.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24</a:t>
            </a:fld>
            <a:endParaRPr lang="en-GB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Thank you for your attention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3861048"/>
            <a:ext cx="68407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cknowledgements: Dr. Kate Millar, Dr. </a:t>
            </a:r>
            <a:r>
              <a:rPr lang="en-GB" sz="27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Sujatha</a:t>
            </a:r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Raman, Prof. Peter </a:t>
            </a:r>
            <a:r>
              <a:rPr lang="en-GB" sz="27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Sandoe</a:t>
            </a:r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Dr. Christian </a:t>
            </a:r>
            <a:r>
              <a:rPr lang="en-GB" sz="27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Gamborg</a:t>
            </a:r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University of Nottingham and University of Copenhagen. </a:t>
            </a:r>
            <a:endParaRPr lang="en-GB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</a:rPr>
              <a:t>Introduction</a:t>
            </a:r>
            <a:endParaRPr lang="en-GB" b="1" dirty="0">
              <a:latin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1676400"/>
            <a:ext cx="6696744" cy="4114800"/>
          </a:xfrm>
        </p:spPr>
        <p:txBody>
          <a:bodyPr/>
          <a:lstStyle/>
          <a:p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is biomass energy? </a:t>
            </a:r>
          </a:p>
          <a:p>
            <a:pPr>
              <a:buFontTx/>
              <a:buChar char="-"/>
            </a:pP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Biomass: living or recently living matter.</a:t>
            </a:r>
          </a:p>
          <a:p>
            <a:pPr>
              <a:buFontTx/>
              <a:buChar char="-"/>
            </a:pPr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Biomass energy: any energy derived form biomass. </a:t>
            </a:r>
          </a:p>
          <a:p>
            <a:pPr>
              <a:buFontTx/>
              <a:buChar char="-"/>
            </a:pPr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Bioenergy: electricity or heat produced from biomass.</a:t>
            </a:r>
          </a:p>
          <a:p>
            <a:pPr>
              <a:buFontTx/>
              <a:buChar char="-"/>
            </a:pPr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Biofuels: liquid fuel used in the transport sector. Currently food crops – corn, sugarcane, palm oil etc.</a:t>
            </a:r>
          </a:p>
          <a:p>
            <a:pPr>
              <a:buNone/>
            </a:pPr>
            <a:endParaRPr lang="en-GB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Biofue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412875"/>
            <a:ext cx="14763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ourhouse.bc.ca/images/fiel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2636838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://lahosken.san-francisco.ca.us/departures/stl02/3355_illinois_side_power_pl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www.treehugger.com/stuck-in-traffic-j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cs typeface="Arial" pitchFamily="34" charset="0"/>
              </a:rPr>
              <a:t>Introduction</a:t>
            </a:r>
            <a:endParaRPr lang="en-GB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6552728" cy="5040560"/>
          </a:xfrm>
        </p:spPr>
        <p:txBody>
          <a:bodyPr/>
          <a:lstStyle/>
          <a:p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Post-normal science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 uncertainty: epistemological, ethical.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 stakes: environmental.</a:t>
            </a:r>
          </a:p>
          <a:p>
            <a:pPr>
              <a:buNone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Make values explicit and manage uncertainty. </a:t>
            </a:r>
            <a:r>
              <a:rPr lang="en-GB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Funtowicz</a:t>
            </a:r>
            <a:r>
              <a:rPr lang="en-GB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S.O. and </a:t>
            </a:r>
            <a:r>
              <a:rPr lang="en-GB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Ravetz</a:t>
            </a:r>
            <a:r>
              <a:rPr lang="en-GB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J.R. (1993) “Science for the Post-Normal Age” Future (3): 739-755</a:t>
            </a:r>
          </a:p>
          <a:p>
            <a:pPr>
              <a:buNone/>
            </a:pPr>
            <a:endParaRPr lang="en-GB" sz="2700" dirty="0" smtClean="0">
              <a:latin typeface="Verdana" pitchFamily="34" charset="0"/>
              <a:cs typeface="Arial" pitchFamily="34" charset="0"/>
            </a:endParaRPr>
          </a:p>
          <a:p>
            <a:r>
              <a:rPr lang="en-GB" sz="2700" b="1" dirty="0" smtClean="0">
                <a:latin typeface="Verdana" pitchFamily="34" charset="0"/>
                <a:cs typeface="Arial" pitchFamily="34" charset="0"/>
              </a:rPr>
              <a:t>Project: </a:t>
            </a:r>
            <a:r>
              <a:rPr lang="en-GB" sz="2200" dirty="0" smtClean="0">
                <a:latin typeface="Verdana" pitchFamily="34" charset="0"/>
                <a:cs typeface="Arial" pitchFamily="34" charset="0"/>
              </a:rPr>
              <a:t>comparative study UK and Denmark. Make values explicit in debates about bioenergy governance.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cs typeface="Arial" pitchFamily="34" charset="0"/>
              </a:rPr>
              <a:t>Examine framing of debate.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cs typeface="Arial" pitchFamily="34" charset="0"/>
              </a:rPr>
              <a:t>Conduct ethical analysis.</a:t>
            </a:r>
          </a:p>
          <a:p>
            <a:pPr>
              <a:buNone/>
            </a:pPr>
            <a:endParaRPr lang="en-GB" sz="2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  <p:pic>
        <p:nvPicPr>
          <p:cNvPr id="10" name="Content Placeholder 4" descr="http://agricultureguide.org/wp-content/uploads/straw-bale-on-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412875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prisonplanet.com/Pictures/Oct05/041005oil.pu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708275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www.chathamboroughfarmersmarket.org/wp-content/uploads/2010/07/corn-featured-vege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005263"/>
            <a:ext cx="1476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://www.bethchatto.co.uk/plant%20portraits%20m/miscanthus%20sinensis%20%27undine%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772400" cy="1104900"/>
          </a:xfrm>
        </p:spPr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6400"/>
            <a:ext cx="7128792" cy="4992960"/>
          </a:xfrm>
        </p:spPr>
        <p:txBody>
          <a:bodyPr/>
          <a:lstStyle/>
          <a:p>
            <a:pPr>
              <a:buNone/>
            </a:pPr>
            <a:endParaRPr lang="en-GB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  <p:sp>
        <p:nvSpPr>
          <p:cNvPr id="9" name="TextBox 8"/>
          <p:cNvSpPr txBox="1"/>
          <p:nvPr/>
        </p:nvSpPr>
        <p:spPr>
          <a:xfrm>
            <a:off x="611560" y="1700808"/>
            <a:ext cx="583264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latin typeface="Verdana" pitchFamily="34" charset="0"/>
              </a:rPr>
              <a:t>UK</a:t>
            </a:r>
          </a:p>
          <a:p>
            <a:r>
              <a:rPr lang="en-GB" dirty="0" smtClean="0">
                <a:latin typeface="Verdana" pitchFamily="34" charset="0"/>
              </a:rPr>
              <a:t>Population: 62m</a:t>
            </a:r>
          </a:p>
          <a:p>
            <a:r>
              <a:rPr lang="en-GB" dirty="0" smtClean="0">
                <a:latin typeface="Verdana" pitchFamily="34" charset="0"/>
              </a:rPr>
              <a:t>Land Area: 243,000km</a:t>
            </a:r>
          </a:p>
          <a:p>
            <a:r>
              <a:rPr lang="en-GB" dirty="0" smtClean="0">
                <a:latin typeface="Verdana" pitchFamily="34" charset="0"/>
              </a:rPr>
              <a:t>Population Density: 255 people/km</a:t>
            </a:r>
          </a:p>
          <a:p>
            <a:r>
              <a:rPr lang="en-GB" dirty="0" smtClean="0">
                <a:latin typeface="Verdana" pitchFamily="34" charset="0"/>
              </a:rPr>
              <a:t>Arable Land:  23%</a:t>
            </a:r>
          </a:p>
          <a:p>
            <a:r>
              <a:rPr lang="en-GB" dirty="0" smtClean="0">
                <a:latin typeface="Verdana" pitchFamily="34" charset="0"/>
              </a:rPr>
              <a:t>Agriculture as % of economy: 0.7%</a:t>
            </a:r>
          </a:p>
          <a:p>
            <a:r>
              <a:rPr lang="en-GB" dirty="0" smtClean="0">
                <a:latin typeface="Verdana" pitchFamily="34" charset="0"/>
              </a:rPr>
              <a:t>Renewable Energy Consumption: 3%</a:t>
            </a:r>
          </a:p>
          <a:p>
            <a:r>
              <a:rPr lang="en-GB" dirty="0" smtClean="0">
                <a:latin typeface="Verdana" pitchFamily="34" charset="0"/>
              </a:rPr>
              <a:t>Biofuels in transport: 3%</a:t>
            </a:r>
          </a:p>
          <a:p>
            <a:r>
              <a:rPr lang="en-GB" sz="2500" b="1" dirty="0" smtClean="0">
                <a:latin typeface="Verdana" pitchFamily="34" charset="0"/>
              </a:rPr>
              <a:t>Denmark</a:t>
            </a:r>
          </a:p>
          <a:p>
            <a:r>
              <a:rPr lang="en-GB" dirty="0" smtClean="0">
                <a:latin typeface="Verdana" pitchFamily="34" charset="0"/>
              </a:rPr>
              <a:t>Population: 5.5m</a:t>
            </a:r>
          </a:p>
          <a:p>
            <a:r>
              <a:rPr lang="en-GB" dirty="0" smtClean="0">
                <a:latin typeface="Verdana" pitchFamily="34" charset="0"/>
              </a:rPr>
              <a:t>Land Area: 43,000km</a:t>
            </a:r>
          </a:p>
          <a:p>
            <a:r>
              <a:rPr lang="en-GB" dirty="0" smtClean="0">
                <a:latin typeface="Verdana" pitchFamily="34" charset="0"/>
              </a:rPr>
              <a:t>Population Density: 129 people/km</a:t>
            </a:r>
          </a:p>
          <a:p>
            <a:r>
              <a:rPr lang="en-GB" dirty="0" smtClean="0">
                <a:latin typeface="Verdana" pitchFamily="34" charset="0"/>
              </a:rPr>
              <a:t>Arable Land: 53%</a:t>
            </a:r>
          </a:p>
          <a:p>
            <a:r>
              <a:rPr lang="en-GB" dirty="0" smtClean="0">
                <a:latin typeface="Verdana" pitchFamily="34" charset="0"/>
              </a:rPr>
              <a:t>Agriculture as % of economy: 1.2%</a:t>
            </a:r>
          </a:p>
          <a:p>
            <a:r>
              <a:rPr lang="en-GB" dirty="0" smtClean="0">
                <a:latin typeface="Verdana" pitchFamily="34" charset="0"/>
              </a:rPr>
              <a:t>Renewable energy consumption: 20%</a:t>
            </a:r>
          </a:p>
          <a:p>
            <a:r>
              <a:rPr lang="en-GB" dirty="0" smtClean="0">
                <a:latin typeface="Verdana" pitchFamily="34" charset="0"/>
              </a:rPr>
              <a:t>Biofuels in transport: 0.2% </a:t>
            </a:r>
          </a:p>
          <a:p>
            <a:endParaRPr lang="en-GB" sz="2500" dirty="0" smtClean="0">
              <a:latin typeface="Verdana" pitchFamily="34" charset="0"/>
            </a:endParaRPr>
          </a:p>
        </p:txBody>
      </p:sp>
      <p:pic>
        <p:nvPicPr>
          <p:cNvPr id="13314" name="Picture 2" descr="http://www.lib.utexas.edu/maps/europe/united_kingdom_pol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2267744" cy="2667423"/>
          </a:xfrm>
          <a:prstGeom prst="rect">
            <a:avLst/>
          </a:prstGeom>
          <a:noFill/>
        </p:spPr>
      </p:pic>
      <p:pic>
        <p:nvPicPr>
          <p:cNvPr id="13316" name="Picture 4" descr="http://www.lib.utexas.edu/maps/europe/denmark_pol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09120"/>
            <a:ext cx="2555776" cy="2098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7308304" cy="499296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cs typeface="Arial" pitchFamily="34" charset="0"/>
              </a:rPr>
              <a:t>Reasons to produce biomass energy</a:t>
            </a:r>
          </a:p>
          <a:p>
            <a:endParaRPr lang="en-GB" sz="2700" dirty="0" smtClean="0">
              <a:latin typeface="Verdana" pitchFamily="34" charset="0"/>
              <a:cs typeface="Arial" pitchFamily="34" charset="0"/>
            </a:endParaRPr>
          </a:p>
          <a:p>
            <a:r>
              <a:rPr lang="en-GB" sz="2700" dirty="0" smtClean="0">
                <a:latin typeface="Verdana" pitchFamily="34" charset="0"/>
                <a:cs typeface="Arial" pitchFamily="34" charset="0"/>
              </a:rPr>
              <a:t>Energy Security</a:t>
            </a:r>
          </a:p>
          <a:p>
            <a:pPr>
              <a:buNone/>
            </a:pPr>
            <a:endParaRPr lang="en-GB" sz="2700" dirty="0" smtClean="0">
              <a:latin typeface="Verdana" pitchFamily="34" charset="0"/>
              <a:cs typeface="Arial" pitchFamily="34" charset="0"/>
            </a:endParaRPr>
          </a:p>
          <a:p>
            <a:r>
              <a:rPr lang="en-GB" sz="2700" dirty="0" smtClean="0">
                <a:latin typeface="Verdana" pitchFamily="34" charset="0"/>
                <a:cs typeface="Arial" pitchFamily="34" charset="0"/>
              </a:rPr>
              <a:t>Climate Change Mitigation</a:t>
            </a:r>
          </a:p>
          <a:p>
            <a:endParaRPr lang="en-GB" sz="2700" dirty="0" smtClean="0">
              <a:latin typeface="Verdana" pitchFamily="34" charset="0"/>
              <a:cs typeface="Arial" pitchFamily="34" charset="0"/>
            </a:endParaRPr>
          </a:p>
          <a:p>
            <a:r>
              <a:rPr lang="en-GB" sz="2700" dirty="0" smtClean="0">
                <a:latin typeface="Verdana" pitchFamily="34" charset="0"/>
                <a:cs typeface="Arial" pitchFamily="34" charset="0"/>
              </a:rPr>
              <a:t>Rural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631113" y="1530350"/>
            <a:ext cx="1512887" cy="5327650"/>
            <a:chOff x="4649" y="891"/>
            <a:chExt cx="953" cy="335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217" t="11993" r="12987" b="28990"/>
            <a:stretch>
              <a:fillRect/>
            </a:stretch>
          </p:blipFill>
          <p:spPr bwMode="auto">
            <a:xfrm>
              <a:off x="4649" y="2515"/>
              <a:ext cx="953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264" r="33731" b="60452"/>
            <a:stretch>
              <a:fillRect/>
            </a:stretch>
          </p:blipFill>
          <p:spPr bwMode="auto">
            <a:xfrm>
              <a:off x="4649" y="3423"/>
              <a:ext cx="95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b="22656"/>
            <a:stretch>
              <a:fillRect/>
            </a:stretch>
          </p:blipFill>
          <p:spPr bwMode="auto">
            <a:xfrm>
              <a:off x="4649" y="891"/>
              <a:ext cx="953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t="9863" b="18358"/>
            <a:stretch>
              <a:fillRect/>
            </a:stretch>
          </p:blipFill>
          <p:spPr bwMode="auto">
            <a:xfrm>
              <a:off x="4649" y="1662"/>
              <a:ext cx="953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772400" cy="1104900"/>
          </a:xfrm>
        </p:spPr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cs typeface="Arial" pitchFamily="34" charset="0"/>
              </a:rPr>
              <a:t>Background</a:t>
            </a:r>
            <a:endParaRPr lang="en-GB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76400"/>
            <a:ext cx="7272808" cy="499296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Controversies surrounding</a:t>
            </a:r>
          </a:p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biomass energy: biofuels. </a:t>
            </a: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Food versus Fuel</a:t>
            </a:r>
          </a:p>
          <a:p>
            <a:pPr>
              <a:buNone/>
            </a:pP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Environmental Impacts</a:t>
            </a: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 Justice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7</a:t>
            </a:fld>
            <a:endParaRPr lang="en-GB" altLang="zh-CN" dirty="0"/>
          </a:p>
        </p:txBody>
      </p:sp>
      <p:pic>
        <p:nvPicPr>
          <p:cNvPr id="11266" name="Picture 2" descr="http://ethanolandbiodiesel.typepad.com/blog/images/2008/04/01/time080407_40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33056"/>
            <a:ext cx="1878116" cy="2554238"/>
          </a:xfrm>
          <a:prstGeom prst="rect">
            <a:avLst/>
          </a:prstGeom>
          <a:noFill/>
        </p:spPr>
      </p:pic>
      <p:pic>
        <p:nvPicPr>
          <p:cNvPr id="11268" name="Picture 4" descr="http://www.oxfamblogs.org/fp2p/wp-content/uploads/biofuels-cart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2555776" cy="1959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76400"/>
            <a:ext cx="6840760" cy="4560912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cs typeface="Arial" pitchFamily="34" charset="0"/>
              </a:rPr>
              <a:t>Policy Responses</a:t>
            </a:r>
          </a:p>
          <a:p>
            <a:r>
              <a:rPr lang="en-GB" sz="2700" dirty="0" smtClean="0">
                <a:latin typeface="Verdana" pitchFamily="34" charset="0"/>
                <a:cs typeface="Arial" pitchFamily="34" charset="0"/>
              </a:rPr>
              <a:t>UK</a:t>
            </a:r>
            <a:endParaRPr lang="en-GB" sz="2200" dirty="0" smtClean="0">
              <a:latin typeface="Verdana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cs typeface="Arial" pitchFamily="34" charset="0"/>
              </a:rPr>
              <a:t>Slow down targets for biofuels.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cs typeface="Arial" pitchFamily="34" charset="0"/>
              </a:rPr>
              <a:t>Less emphasis on food-based biofuels.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cs typeface="Arial" pitchFamily="34" charset="0"/>
              </a:rPr>
              <a:t>But grant planning permission to biofuels plants.</a:t>
            </a:r>
          </a:p>
          <a:p>
            <a:r>
              <a:rPr lang="en-GB" sz="2700" dirty="0" smtClean="0">
                <a:latin typeface="Verdana" pitchFamily="34" charset="0"/>
                <a:cs typeface="Arial" pitchFamily="34" charset="0"/>
              </a:rPr>
              <a:t>Denmark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cs typeface="Arial" pitchFamily="34" charset="0"/>
              </a:rPr>
              <a:t>Adopt official targets. 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cs typeface="Arial" pitchFamily="34" charset="0"/>
              </a:rPr>
              <a:t>But very little food-based biofuels.</a:t>
            </a:r>
          </a:p>
          <a:p>
            <a:r>
              <a:rPr lang="en-GB" sz="2200" dirty="0" smtClean="0">
                <a:latin typeface="Verdana" pitchFamily="34" charset="0"/>
                <a:cs typeface="Arial" pitchFamily="34" charset="0"/>
              </a:rPr>
              <a:t> </a:t>
            </a:r>
            <a:r>
              <a:rPr lang="en-GB" sz="2700" dirty="0" smtClean="0">
                <a:latin typeface="Verdana" pitchFamily="34" charset="0"/>
                <a:cs typeface="Arial" pitchFamily="34" charset="0"/>
              </a:rPr>
              <a:t>EU: </a:t>
            </a:r>
            <a:r>
              <a:rPr lang="en-GB" sz="2200" dirty="0" smtClean="0">
                <a:latin typeface="Verdana" pitchFamily="34" charset="0"/>
                <a:cs typeface="Arial" pitchFamily="34" charset="0"/>
              </a:rPr>
              <a:t>Establish criteria for voluntary sustainability schemes.</a:t>
            </a:r>
          </a:p>
          <a:p>
            <a:r>
              <a:rPr lang="en-GB" sz="2700" dirty="0" smtClean="0">
                <a:latin typeface="Verdana" pitchFamily="34" charset="0"/>
                <a:cs typeface="Arial" pitchFamily="34" charset="0"/>
              </a:rPr>
              <a:t>All: </a:t>
            </a:r>
            <a:r>
              <a:rPr lang="en-GB" sz="2200" dirty="0" smtClean="0">
                <a:latin typeface="Verdana" pitchFamily="34" charset="0"/>
                <a:cs typeface="Arial" pitchFamily="34" charset="0"/>
              </a:rPr>
              <a:t>Fund research into non-food biomass.</a:t>
            </a:r>
            <a:endParaRPr lang="en-GB" sz="2700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7772400" cy="714028"/>
          </a:xfrm>
        </p:spPr>
        <p:txBody>
          <a:bodyPr/>
          <a:lstStyle/>
          <a:p>
            <a:pPr algn="ctr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3568" y="332656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</a:t>
            </a:r>
            <a:endParaRPr lang="en-GB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20" name="Picture 4" descr="http://www.bristol247.com/wp-content/uploads/2010/02/Avonmouth_Biofuel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640" y="1556792"/>
            <a:ext cx="2321360" cy="1426155"/>
          </a:xfrm>
          <a:prstGeom prst="rect">
            <a:avLst/>
          </a:prstGeom>
          <a:noFill/>
        </p:spPr>
      </p:pic>
      <p:pic>
        <p:nvPicPr>
          <p:cNvPr id="9222" name="Picture 6" descr="http://www.indymedia.org.uk/images/2010/08/457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284984"/>
            <a:ext cx="2267744" cy="1503651"/>
          </a:xfrm>
          <a:prstGeom prst="rect">
            <a:avLst/>
          </a:prstGeom>
          <a:noFill/>
        </p:spPr>
      </p:pic>
      <p:pic>
        <p:nvPicPr>
          <p:cNvPr id="9224" name="Picture 8" descr="http://sites.google.com/site/foodnotfuelorg/news/bristolw4bpowerstationplanningapplicationthrownout/Bristol%20W4B%20protest%2024%20Feb%20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085184"/>
            <a:ext cx="2267744" cy="1507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Verdana" pitchFamily="34" charset="0"/>
                <a:cs typeface="Arial" pitchFamily="34" charset="0"/>
              </a:rPr>
              <a:t>Background</a:t>
            </a:r>
            <a:endParaRPr lang="en-GB" b="1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76400"/>
            <a:ext cx="7344816" cy="4992960"/>
          </a:xfrm>
        </p:spPr>
        <p:txBody>
          <a:bodyPr/>
          <a:lstStyle/>
          <a:p>
            <a:pPr>
              <a:buNone/>
            </a:pPr>
            <a:r>
              <a:rPr lang="en-GB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Non-food Biomass</a:t>
            </a: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is it? 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Wood pellets, crop residues like straw, purpose grown crops like willow, grasses. </a:t>
            </a: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is it used? </a:t>
            </a: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Currently bioenergy.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“Second generation” biofuels. 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Combined use – biorefinery. </a:t>
            </a:r>
          </a:p>
          <a:p>
            <a:r>
              <a:rPr lang="en-GB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does it work? 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Bioenergy: burned. 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Biofuels: sugar extracted and fermented into ethanol. </a:t>
            </a:r>
          </a:p>
          <a:p>
            <a:pPr>
              <a:buFontTx/>
              <a:buChar char="-"/>
            </a:pPr>
            <a:r>
              <a:rPr lang="en-GB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Biorefinery: both. </a:t>
            </a: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92A74E-DD8B-4859-8627-82E12E5DCF40}" type="slidenum">
              <a:rPr lang="zh-CN" altLang="en-GB" smtClean="0"/>
              <a:pPr>
                <a:defRPr/>
              </a:pPr>
              <a:t>9</a:t>
            </a:fld>
            <a:endParaRPr lang="en-GB" altLang="zh-CN" dirty="0"/>
          </a:p>
        </p:txBody>
      </p:sp>
      <p:sp>
        <p:nvSpPr>
          <p:cNvPr id="7170" name="AutoShape 2" descr="data:image/jpg;base64,/9j/4AAQSkZJRgABAQAAAQABAAD/2wBDAAkGBwgHBgkIBwgKCgkLDRYPDQwMDRsUFRAWIB0iIiAdHx8kKDQsJCYxJx8fLT0tMTU3Ojo6Iys/RD84QzQ5Ojf/2wBDAQoKCg0MDRoPDxo3JR8lNzc3Nzc3Nzc3Nzc3Nzc3Nzc3Nzc3Nzc3Nzc3Nzc3Nzc3Nzc3Nzc3Nzc3Nzc3Nzc3Nzf/wAARCACMAIwDASIAAhEBAxEB/8QAGwAAAwEBAQEBAAAAAAAAAAAABAUGAwIHAQD/xAA4EAACAQMDAgUCBAUDBAMAAAABAgMABBEFEiExQQYTIlFhFHEygZGhFSNCUsEksfAzYtHxcoLh/8QAGQEAAwEBAQAAAAAAAAAAAAAAAQIDAAQF/8QAIREAAgICAwEAAwEAAAAAAAAAAAECEQMhEjFBUQQyUmH/2gAMAwEAAhEDEQA/ALFm3HNZvJiNZAeQawWXenB561ikm9ChPBOKlWy6GcbDcGBBDe1EIRgc4B6GksUxhOxjlSePcUbHd9mII6/Y0yRmmMhhMBjgHoxrm4GU3RtiRR+tCG84xuyD2oee52AFW6jp7VmZLZ2NTBbypOGHvXM17sCAMOuDSHWA88Zltji4TkL/AHj2+9IG113tpCSQyDoRyCKRsuoo9Kgv1wMDIrZLyORj7L1+ag4NcX6cMCMkcUadZS2gDFxx7dzQsTgWMhRgAe/OKmNYs1in3xDCN1UdAa3069klAeVvUw6ewoy8h82Ek9KMX6Jkx2qEMZ2cVt5mRWLRsDgg/Fcudi5NNKVnnuDizVpBihLmMSKaHmugvOaHOoLnqP1qkI6MxfqWmq+cCkEukDefTViLhJB2rF4lZs4FVSEcmh/b3YyDXbS7X3KcqaGlh8tVYLgZweay80o+NwKnsa5mz1Eth7TAnkcHrXIudvGf3oCWf05HUUK14CTk0OQyQ5N3t5J4rh7sMOvFI5b4YwTQz6iAvBx+dBsdIb3E+3ncDU9rdpHeFpoJfKnIw2BkP+XvXD3s15cJa2qtJNJwqKM/mcdqzsdF1ew8YW1tqqkosZnAjO9GGcAE+/fH2pb9BKaR+0Sa2tY44NXsZ1mC7VMisoZs/iwcA9uOn70x1bTbq6SK800Fgjbnt8fiwCcqRx2HFZeO9OFzPYeXcLDeNOI8s2AwOeeOpOBXVjPqPh+SC31txbxM3JVdxde4ORgEjAHWotuuURFLYz0nUZCsZnR42YZAdSp/eqmz1SF08uTBB70n0q/0m/tGSUB/MUBEdiSuCSAD1z6scDn8qyubGSJPP06VbiLPMTMPMT4+f+daMctMdSUtMpJYYpowAFyvQ9mFJtTsXeNnhH4ThlHagLTxAIzsdirL1VuCPypvpeqWl1cAJJl2GHQ/sRVeVgyYtWSFyX2srdRSeWSQP3qw8RWHlXJmhAKHr8Gp+4gDMDiqxlo4pxp0Y2kz9zTBZTihYoQtFKgxVYyOWUXZTXEm6FkKnkYH3pPI6yLx6cc59qcjLqc5yfahJtMR/UpYMe4NcrkewqEM120TFW/90BczOTuU8Gnd9pRKkCVv0BpDc2F5CCVwy+9bkGgGW6cHk4oG8musYjt7gluFxE3q9scc1Qx+Gbq4sUvbuTZHw7QiM4ZOoO8HBz0wORmrDwjbNcQRSFnW0tkUAytuO0DqDk/GKSWRLoRyOfAfhw+H9ObVNUT/AFjEMd+OOnpB9h1PvWumx/XahNeXU7iNnOwYHqGRk4/Pgge1G6l9X4ruDZ2dzHFaq+1iM52+wHc9f96RXnijTvD9++hl2QQmXzTDAxZyxHQ88EFs/l0xU/3JAuvXK22twsVEj2YB9Q3EAjr8HHQ03udW0zXYI2HnCOEAzSSxFU5I9JfGMctz2/OsrmDTpUtr25thBIYmdrcDGwEgqOT1A6/fGKT2njCaW/bT2hAhUjyShXGMjgj/AJ9qCXzwNi6+i0SPW7QadcyJAJ182UZCFOe3YE4BI7c1ZXd3FaWTb4oYZdnmx3sS+gjqCevTHQ+9JdW0WHVYJJrGIwEEOTHgKQBnOOgPPaurHwLqk1qkc2qgwMgYRNGfTnjH4h/ii2nQDKXw8dcltrmedvq50BjaJiqugOckfOTz9hTnSdPi09jHFEEIOCSOT81rHoWpadp91DaXTFgmLWOBRH5RAJ2qGOCpPbI6nmhtHe6eNZr+YyzuAWJGMcdKaLs6MTb0Mr6IPAwxnAqcurX+3p2qqkX/AE5PbHWsYNNLwR7l5Kj/AGrpxKyH5NIjXjZDXIciq650UkZC0rk0khyNtX4HFaCLK7jmUbs0xVEP4Sah9L1eOYZRwSDg4PSqa1v02jJriaPV4XtB0sG4ekc/NZ2p+m81pbCWcof+ohXjPbBOf0rA+I9MtLpI9QEwRiPUigj7Hnjtzg0NqWuR6o91aRwRm1MRhYLnaoI4Bxkk88HHbtU5K1ROTa0YX15B4gdIreS4SKz5lSIDBy2B+wbn70VqfiFLXTLSHTUkea5TcsCqSXZvfHTHyQBSnTotR0WzWXTIEuo1Ta7FCPLJOSWUY3EAbQfYk/ebj8QW+ky6guiSGGW8lLBiAzRjJxjOcHqD3984FGMEyTZ6toEMegaO7TzIbtR6wOu4jlse3YD2FItOsyPN1O4tIo2clpDKVOQP6hzwDy2D7nIpD4PtJdTtT5DRi+JLSTykltoYFRz16Dv89qMvvHDw24iktm86cGERyIQySHIPuGGc9OfvS8X0GyqEdr4gsmjuF8+IYYuT7YweMfYjiovWPBEb36/wuCKJ7lgCQSojOM5A5x07d6z8N6pceF9RXTdRVzbMuIyVwvb0n55GPvivTPPtri4ilso0ba42YyRn59hml3BgIrw9oPiDT9Qu7SSSFrgW38ua4Th2DDYVIOem7gj4pBrniXxBoN21trO7fMMhkfKtzzg8dMDin97r93beIZhqFq8bljEGbPBxkFT0wfT09virC5Wy1m3ie4CSS+X/ADEchW9Q557Zp+S7kjdETpmo61PaeckkS5wUPml9xPQnB4HGOcV+0jUzLEhkOHx6geCD3/eq608P+HtOlik09SAiYiAmYnIyD15/KvMfE1je6f4leTTzttbti+GA2q+TkcdCcZ+eaEGuTSK4p0y9k1ENZtEuOf8A1VD4fkEqLbynLquVb+4dx+VRGg2TO6yXLMMY4J6n/wAVVjdBGs8JAZDlfuK6ISaY+bGpIppLVSnQUomtV8w8CmjXSsuV/CRkZ9qXyyAuea7Inky7JGDwtpwQp5PB5JDEGuJ/C4Qf6S8eM4OFcgj9Tj/eqRdq9TisblnX+ZCkcjLnCSdDxXCz1k+KpEDdaEJ1c3Vw+1W2nYoBzgn3PsazsYT4Rbzbm2uJLC4IJcAF4m98e2CP06c0f4n1a8GqWjWWlmAIMzsxB8zGchf1J/Sm+l6laarDHZT5MUsbBRx17gjrkfPP71GTku+hJNvsVnUbrVLrbZXDQWWwMFuGw8oboVHtjnr78cUJN4Kt9cnbUTfSW90zBl/ljZIP7hnr/nHc9T7/AE260yR7CJlMEqlYnP8ASMfhJ/z804K6vpXhkBbK1v5baEmBt237jIByf0B960Zfzok9Ehptrf219Gz28V1apkEE4LnnAC9yDgn4qi1+5/l2tzbXUMuxsSQQlSqsrYY8c8dz2x8Up0uS18p0vLjFxwl/GOjkklWUHnk8ce3PQVRtd6NqukxDTFxJgErLE6yRNn+oEdevJPOe9GWjEzJFHr8QCiK5uY5STHE467sbScgA4xxnP3oLwx4kvbWSTSksrm4nRjGsgG0xHJA3r7e/cY460+MlroSBbc7VRWLEcHJ6t8kn/nSvlsbXxDpc+q2s8ga3nwSAI2jbABO7+rIA4Pb71lJNVWjME8QWT6q8RledFji8t2ONzsOSTjv7Yx1pTe6nrWnRWUWmSMt5aSGJpQ24SoBgZXHcYz+3vWl7qd9qFwV06MyiN2/mDhDnrt98c/vnFNPDGkWd24ja5kS+jzI0so2u2cghRnHA7HNFOlbM0L9A0vUUubu6m1OAPOkty8eSoLk5ZQc8HJ7iu7GJ/EUJukhtBckhFaQsMAAYxg9cf5o640XVB4pt9JlhiWzmJZrxQM7QCTx/ccY/OjrSx09JEutMvblBOivL/MVhvXvgg4IHXAFBv1hXxAVrem3vJbSZkEsLBXCkkZwD/mnKaiJCkCnLOwVRUjregTQh9Q0oz+e7M0oZjJ5v3XOQ2OePY/FfdDkmSWOW+jeOZHGNwII59jVYNPovKdwPUFmOAoPQYr4W5pbHcgv17VsJga7UzyZdmxDMckACs5ARyvNa8vya+Yzwa42j1ExJq1v9TCUSNmlByoAyf0pJJomr+fNf/RRWVuhCRBphukYdGwp9Gcfvz1NVlwsyAtbyeXL/AEvjOKldd1TXLNd9631NupyWRBkD3I6/pSNPwEk3sH8QX/iay06Pdo8wVJkk+rl2ts57qCeDn4AoXUvHGo6hapbeSsSkASmJWBPv/wDGrW71qC50OCf6mNoZwqskbbt6k9cHpxk0qj03Q7/W1vNNtop4fLUNC2AI+OoB4+PyNImvhPYX4Z0SytSb+Vf5zoGcyAEkk/i/bGKU6nro0m9miltJLaNkZ0uHCmNmB7Htx2OP/OkmjNcXV7Hpr/TeTtaOG3KrG5H/AGnjPxRthrsdzZ+RNaATqrHy3wVK91I7c8Uuu2DYlk8O3Ws3FnJrsotLBsMIkJLSqecHHK/IHQUffwQ6PutprOFdOAxFKqoFlAHqDrjrncQf2zzQE2rHVCqRl0WENGF/sO7uBnPt/wDWsr3SlvLi1stQluvpHm3JD5oK+YfV75IPzkDPHSmq9Po20H6VZrrcQNtL9LbjKxyRxgs69cgdMdOe/wA0NZ6Ddya5eR3M8ttHZXBQSxHDykEEEHHHB5x3J9qb2dsdBITTIZbq3uisaYlBaFxx36g7vfgKABR0i3JuFYYKqCZDvGSe4I9sf70rdaQU7FGpWLWt1FbW5vrzEILTLLh1b3bBHPT781NQ6XfJrCww3NxDbSHex8sqWHcZ6Z6dPerLTS9w11LEiokzYjLDPpGMHHzjv2xXOrLLAyTlVKKDkhQOeOaMEysYuxlp0EMSqkaAY6/NcaxZW8jwmVBu3ABsc5PFK7XVNrdcVjq+uqDCHbo4YnPTHNXRSao6ubo2spjLZx0JPNfo9XQLhiSfipXU9Ve5uGcjC9qB+uPuarGbRx5MSb0exK+R6etdBT3NY2/p5opWyKFFUzKSPIoG8tFuImRgCCCORTJulYuvBpGiiZ5teaadFuGG5vonfOMfhz1H29qNttFje0OqLeSwSSAGMW020kMRwfcHPTr34qk1m0S6tnRhnIxU/onhyW9tHS8kaKJQFEqcSk8cgjgdRz+gqUkLPWz68xihjjRl80EKmG43E8c/c/frQzxfwPUIzc3r3Ek5D73G3LHOQB8YPzyOtFarpVjpF5FLZ3Ny0tq4ZI2l8xWBRucHJJHP3z0zSrWtR1fVLOawRBPHcDYZDCcKCfxffg/sKVLxdE79B5Z4m1lxHOv+qTKsvJjcEZ/bH70/trO1vZbRLmB53DrhoX2sm4AbuvIAbn/8GYuTwXd2ksbWFzFOwKlmbKFTxxjnNU0Wm+INPt5LyJVfygCsMQ2kjcNwJ9gOfnimklapmu0OD4f1TSLnztNu5PJhAkjtQMLJJ/3kcEFTjI4zzjNY33iXUbi4Omy6WLR58tO5YZUg8hQO3HvXGjeJrnW706dNBcJNkJnmMcHOPfJAojUND0/TjLd28rQTDC+QzFlYA44J5H64penUgwS5KxnYyKiqBwAOK48Q3a/wuTgA7DS2Gc4yDjFLfEF2zWTovLNVYo6ZULWuyg9JxQMkpnl8yUA7fw/FDXFw0YAxkk4A967TcqDefUeTT0RlK2Z3DZ5zQbOc1vcPigWfmlAz2+KYEHJphC4ZclgOKnYJixGKaWzjjcefaqIShg+P6eawfI69KIRgSBxnHahruRYwSzCsx4sFueR+VTuteIp9EsWhIJDOwUohyRjgEjjOeOaMvtVBk8m1R55jxtRScff2rCW2mul8i4tzmUcA4/4Kk0mUcbRxE1he6Ut95iu5gOHPVTnjP554ob+J21qJQBbGXywQ7nLFj0Oew5PFBw+Bb1UaGTVmEDSFwqqSwz2yT/iurHwm9lqgSRYriDYW8yVTvB+O1TeP/RKMpPFdtBELNJBJIxY4iTcSD1AxzzgUSuq65e3SSJplytvkE+YQm7AHUbs1S2WiWVq7yQW0aSOcsyryaYrbgdaZY18Dx+kHc2uq+f8AUrabGUnCxHIUY4x9ulKZX1NrlZLsSpAHyyyLj1dM4xXqckCKuWwB8mgJhBKGjKK6ntwaZRoZJLaJdJdsYPvSbWrkLExzzwP3pxrMC2UhVPQh5AJ6fY1J31zumPqBC0yFnKzKFTv86X8ePSD/AE1pJKAOtBtcj3rCSfPeiyZpcS5NCs3NcvJmuM0ANnrNtcekc00t5ScYOBUxYSM2MmnloxLAUbChzHPIBshAye/t+dfTbBzmVi/vWUXHpHSiYicisx0fbe0iilLKgXIxwK7jj33jNjgAAV1GxZzntRMIAYkClozZlcIFwaHMRY7lwCvPPcUVKxKHPvQMzsucGiZSYQZEjXPU0vvdU8qMkcVjPK+081N61cSLkAiiMET6wXbdNJtXsgPX86Tal4ngjQxR+s5/CvNRWq39zPeSI8pCr0C8UVpcEeN+Mn5ptUJzDrrUZRA89y7c/hUnp8Uie5dgWfhmOSPatdSkaS6KtyqDKjtmgGJzWJWbeZX7dmsxX0UDGma/ZrkV9oGP/9k="/>
          <p:cNvSpPr>
            <a:spLocks noChangeAspect="1" noChangeArrowheads="1"/>
          </p:cNvSpPr>
          <p:nvPr/>
        </p:nvSpPr>
        <p:spPr bwMode="auto">
          <a:xfrm>
            <a:off x="117475" y="-523875"/>
            <a:ext cx="1076325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http://www.steam-boilers.org/wp-content/uploads/2011/01/wood-pelle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12776"/>
            <a:ext cx="1547664" cy="1547665"/>
          </a:xfrm>
          <a:prstGeom prst="rect">
            <a:avLst/>
          </a:prstGeom>
          <a:noFill/>
        </p:spPr>
      </p:pic>
      <p:pic>
        <p:nvPicPr>
          <p:cNvPr id="7174" name="Picture 6" descr="http://www.indianagrain.com/media/images/blog_entries/2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221088"/>
            <a:ext cx="1547664" cy="1185800"/>
          </a:xfrm>
          <a:prstGeom prst="rect">
            <a:avLst/>
          </a:prstGeom>
          <a:noFill/>
        </p:spPr>
      </p:pic>
      <p:pic>
        <p:nvPicPr>
          <p:cNvPr id="7180" name="Picture 12" descr="http://t3.gstatic.com/images?q=tbn:ANd9GcQQtJ0FpchL5gTiVFvfbQtevoNXkKIW-tHbw6ro7qhVG7EcbFq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924944"/>
            <a:ext cx="1547664" cy="1296144"/>
          </a:xfrm>
          <a:prstGeom prst="rect">
            <a:avLst/>
          </a:prstGeom>
          <a:noFill/>
        </p:spPr>
      </p:pic>
      <p:pic>
        <p:nvPicPr>
          <p:cNvPr id="7182" name="Picture 14" descr="http://www.scielo.cl/fbpe/img/maderas/v5n2/fig1_art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373216"/>
            <a:ext cx="154766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 Bar">
  <a:themeElements>
    <a:clrScheme name="Side Bar 2">
      <a:dk1>
        <a:srgbClr val="000066"/>
      </a:dk1>
      <a:lt1>
        <a:srgbClr val="CCECFF"/>
      </a:lt1>
      <a:dk2>
        <a:srgbClr val="000080"/>
      </a:dk2>
      <a:lt2>
        <a:srgbClr val="000000"/>
      </a:lt2>
      <a:accent1>
        <a:srgbClr val="9999FF"/>
      </a:accent1>
      <a:accent2>
        <a:srgbClr val="CC00FF"/>
      </a:accent2>
      <a:accent3>
        <a:srgbClr val="E2F4FF"/>
      </a:accent3>
      <a:accent4>
        <a:srgbClr val="000056"/>
      </a:accent4>
      <a:accent5>
        <a:srgbClr val="CAC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9825</TotalTime>
  <Words>1352</Words>
  <Application>Microsoft Office PowerPoint</Application>
  <PresentationFormat>On-screen Show (4:3)</PresentationFormat>
  <Paragraphs>252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Side Bar</vt:lpstr>
      <vt:lpstr>An Exploration of the Ethics of Using Land to Produce Non-Food Biomass for Energy</vt:lpstr>
      <vt:lpstr>Slide 2</vt:lpstr>
      <vt:lpstr>Introduction</vt:lpstr>
      <vt:lpstr>Introduction</vt:lpstr>
      <vt:lpstr>Background</vt:lpstr>
      <vt:lpstr>Background</vt:lpstr>
      <vt:lpstr>Background</vt:lpstr>
      <vt:lpstr> </vt:lpstr>
      <vt:lpstr>Background</vt:lpstr>
      <vt:lpstr>Background</vt:lpstr>
      <vt:lpstr>Interests</vt:lpstr>
      <vt:lpstr>Interests</vt:lpstr>
      <vt:lpstr>Interests</vt:lpstr>
      <vt:lpstr>Interests</vt:lpstr>
      <vt:lpstr>Interests</vt:lpstr>
      <vt:lpstr>Interests</vt:lpstr>
      <vt:lpstr>Interests</vt:lpstr>
      <vt:lpstr>Methodology</vt:lpstr>
      <vt:lpstr>Methodology</vt:lpstr>
      <vt:lpstr>Methodology</vt:lpstr>
      <vt:lpstr>Methodology</vt:lpstr>
      <vt:lpstr>Empirical Work</vt:lpstr>
      <vt:lpstr>Empirical Work</vt:lpstr>
      <vt:lpstr>Conclusion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Physiological Stress and Brewing Yeast Fermentation Performance</dc:title>
  <dc:creator>Katherine A. Smart</dc:creator>
  <cp:lastModifiedBy>Orla</cp:lastModifiedBy>
  <cp:revision>784</cp:revision>
  <cp:lastPrinted>2010-05-04T15:43:30Z</cp:lastPrinted>
  <dcterms:created xsi:type="dcterms:W3CDTF">1995-05-28T16:26:58Z</dcterms:created>
  <dcterms:modified xsi:type="dcterms:W3CDTF">2011-10-12T18:36:26Z</dcterms:modified>
</cp:coreProperties>
</file>