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0" r:id="rId3"/>
    <p:sldId id="299" r:id="rId4"/>
    <p:sldId id="282" r:id="rId5"/>
    <p:sldId id="280" r:id="rId6"/>
    <p:sldId id="270" r:id="rId7"/>
    <p:sldId id="283" r:id="rId8"/>
    <p:sldId id="285" r:id="rId9"/>
    <p:sldId id="257" r:id="rId10"/>
    <p:sldId id="262" r:id="rId11"/>
    <p:sldId id="263" r:id="rId12"/>
    <p:sldId id="264" r:id="rId13"/>
    <p:sldId id="265" r:id="rId14"/>
    <p:sldId id="266" r:id="rId15"/>
    <p:sldId id="267" r:id="rId16"/>
    <p:sldId id="258" r:id="rId17"/>
    <p:sldId id="268" r:id="rId18"/>
    <p:sldId id="269" r:id="rId19"/>
    <p:sldId id="286" r:id="rId20"/>
    <p:sldId id="271" r:id="rId21"/>
    <p:sldId id="287" r:id="rId22"/>
    <p:sldId id="294" r:id="rId23"/>
    <p:sldId id="272" r:id="rId24"/>
    <p:sldId id="277" r:id="rId25"/>
    <p:sldId id="278" r:id="rId26"/>
    <p:sldId id="295" r:id="rId27"/>
    <p:sldId id="296" r:id="rId28"/>
    <p:sldId id="301" r:id="rId29"/>
    <p:sldId id="297" r:id="rId30"/>
    <p:sldId id="289" r:id="rId31"/>
    <p:sldId id="288" r:id="rId32"/>
    <p:sldId id="290" r:id="rId33"/>
    <p:sldId id="291" r:id="rId34"/>
    <p:sldId id="292" r:id="rId35"/>
    <p:sldId id="281" r:id="rId36"/>
    <p:sldId id="298" r:id="rId37"/>
    <p:sldId id="27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8ABBD-580F-5446-B7B8-04274E508911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65D54-A51B-1D48-AF17-F4A5AB9F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 Systems?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Chu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7600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1.7 MB (uncompressed)</a:t>
            </a:r>
          </a:p>
          <a:p>
            <a:r>
              <a:rPr lang="en-US" dirty="0" smtClean="0"/>
              <a:t>70 </a:t>
            </a:r>
            <a:r>
              <a:rPr lang="en-US" dirty="0" err="1" smtClean="0"/>
              <a:t>kB</a:t>
            </a:r>
            <a:r>
              <a:rPr lang="en-US" dirty="0" smtClean="0"/>
              <a:t> (compressed using zip)</a:t>
            </a:r>
          </a:p>
          <a:p>
            <a:r>
              <a:rPr lang="en-US" dirty="0" smtClean="0"/>
              <a:t>16 </a:t>
            </a:r>
            <a:r>
              <a:rPr lang="en-US" dirty="0" err="1" smtClean="0"/>
              <a:t>kB</a:t>
            </a:r>
            <a:r>
              <a:rPr lang="en-US" dirty="0" smtClean="0"/>
              <a:t> for the script generating equations</a:t>
            </a:r>
          </a:p>
          <a:p>
            <a:r>
              <a:rPr lang="en-US" dirty="0" smtClean="0"/>
              <a:t>About 2 sec. to solve using ASCEND</a:t>
            </a:r>
          </a:p>
          <a:p>
            <a:r>
              <a:rPr lang="en-US" dirty="0" smtClean="0"/>
              <a:t>About 30mins to solve using </a:t>
            </a:r>
            <a:r>
              <a:rPr lang="en-US" dirty="0" err="1" smtClean="0"/>
              <a:t>Matlab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Considers steady state only. </a:t>
            </a:r>
          </a:p>
          <a:p>
            <a:r>
              <a:rPr lang="en-US" dirty="0" smtClean="0"/>
              <a:t>We want dynamics.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5801"/>
            <a:ext cx="594578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nearFw545a3, c56_6 +n35 -&gt; v56_6_3, 140; </a:t>
            </a:r>
          </a:p>
          <a:p>
            <a:r>
              <a:rPr lang="en-US" sz="1400" dirty="0" smtClean="0"/>
              <a:t>nearRe545a3, v56_6_3-&gt; c56_6 +n35,25.52608726990228; </a:t>
            </a:r>
          </a:p>
          <a:p>
            <a:r>
              <a:rPr lang="en-US" sz="1400" dirty="0" smtClean="0"/>
              <a:t>read546, c56_7 +n32 -&gt; c56_8 + un32, 140; </a:t>
            </a:r>
          </a:p>
          <a:p>
            <a:r>
              <a:rPr lang="en-US" sz="1400" dirty="0" smtClean="0"/>
              <a:t>nearFw546a1, c56_7 +n28 -&gt; v56_7_1, 140; </a:t>
            </a:r>
          </a:p>
          <a:p>
            <a:r>
              <a:rPr lang="en-US" sz="1400" dirty="0" smtClean="0"/>
              <a:t>nearRe546a1, v56_7_1-&gt; c56_7 +n28,25.52608726990228; </a:t>
            </a:r>
          </a:p>
          <a:p>
            <a:r>
              <a:rPr lang="en-US" sz="1400" dirty="0" smtClean="0"/>
              <a:t>nearFw546a2, c56_7 +n31 -&gt; v56_7_2, 140; </a:t>
            </a:r>
          </a:p>
          <a:p>
            <a:r>
              <a:rPr lang="en-US" sz="1400" dirty="0" smtClean="0"/>
              <a:t>nearRe546a2, v56_7_2-&gt; c56_7 +n31,25.52608726990228; </a:t>
            </a:r>
          </a:p>
          <a:p>
            <a:r>
              <a:rPr lang="en-US" sz="1400" dirty="0" smtClean="0"/>
              <a:t>nearFw546a3, c56_7 +n35 -&gt; v56_7_3, 140; </a:t>
            </a:r>
          </a:p>
          <a:p>
            <a:r>
              <a:rPr lang="en-US" sz="1400" dirty="0" smtClean="0"/>
              <a:t>nearRe546a3, v56_7_3-&gt; c56_7 +n35,25.52608726990228; </a:t>
            </a:r>
          </a:p>
          <a:p>
            <a:r>
              <a:rPr lang="en-US" sz="1400" dirty="0" smtClean="0"/>
              <a:t>read547, c56_8 +n32 -&gt; c56_9 + un32, 140; </a:t>
            </a:r>
          </a:p>
          <a:p>
            <a:r>
              <a:rPr lang="en-US" sz="1400" dirty="0" smtClean="0"/>
              <a:t>nearFw547a1, c56_8 +n28 -&gt; v56_8_1, 140; </a:t>
            </a:r>
          </a:p>
          <a:p>
            <a:r>
              <a:rPr lang="en-US" sz="1400" dirty="0" smtClean="0"/>
              <a:t>nearRe547a1, v56_8_1-&gt; c56_8 +n28,25.52608726990228; </a:t>
            </a:r>
          </a:p>
          <a:p>
            <a:r>
              <a:rPr lang="en-US" sz="1400" dirty="0" smtClean="0"/>
              <a:t>nearFw547a2, c56_8 +n31 -&gt; v56_8_2, 140; </a:t>
            </a:r>
          </a:p>
          <a:p>
            <a:r>
              <a:rPr lang="en-US" sz="1400" dirty="0" smtClean="0"/>
              <a:t>nearRe547a2, v56_8_2-&gt; c56_8 +n31,25.52608726990228; </a:t>
            </a:r>
          </a:p>
          <a:p>
            <a:r>
              <a:rPr lang="en-US" sz="1400" dirty="0" smtClean="0"/>
              <a:t>nearFw547a3, c56_8 +n35 -&gt; v56_8_3, 140; </a:t>
            </a:r>
          </a:p>
          <a:p>
            <a:r>
              <a:rPr lang="en-US" sz="1400" dirty="0" smtClean="0"/>
              <a:t>nearRe547a3, v56_8_3-&gt; c56_8 +n35,25.52608726990228; </a:t>
            </a:r>
          </a:p>
          <a:p>
            <a:r>
              <a:rPr lang="en-US" sz="1400" dirty="0" smtClean="0"/>
              <a:t>read548, c56_9 +n32 -&gt; c56_10 + un32, 140; </a:t>
            </a:r>
          </a:p>
          <a:p>
            <a:r>
              <a:rPr lang="en-US" sz="1400" dirty="0" smtClean="0"/>
              <a:t>nearFw548a1, c56_9 +n28 -&gt; v56_9_1, 140; </a:t>
            </a:r>
          </a:p>
          <a:p>
            <a:r>
              <a:rPr lang="en-US" sz="1400" dirty="0" smtClean="0"/>
              <a:t>nearRe548a1, v56_9_1-&gt; c56_9 +n28,25.52608726990228; </a:t>
            </a:r>
          </a:p>
          <a:p>
            <a:r>
              <a:rPr lang="en-US" sz="1400" dirty="0" smtClean="0"/>
              <a:t>nearFw548a2, c56_9 +n31 -&gt; v56_9_2, 140; </a:t>
            </a:r>
          </a:p>
          <a:p>
            <a:r>
              <a:rPr lang="en-US" sz="1400" dirty="0" smtClean="0"/>
              <a:t>nearRe548a2, v56_9_2-&gt; c56_9 +n31,25.52608726990228; </a:t>
            </a:r>
          </a:p>
          <a:p>
            <a:r>
              <a:rPr lang="en-US" sz="1400" dirty="0" smtClean="0"/>
              <a:t>nearFw548a3, c56_9 +n35 -&gt; v56_9_3, 140; </a:t>
            </a:r>
          </a:p>
          <a:p>
            <a:r>
              <a:rPr lang="en-US" sz="1400" dirty="0" smtClean="0"/>
              <a:t>nearRe548a3, v56_9_3-&gt; c56_9 +n35,25.52608726990228; </a:t>
            </a:r>
          </a:p>
          <a:p>
            <a:r>
              <a:rPr lang="en-US" sz="1400" dirty="0" smtClean="0"/>
              <a:t>read549, c56_10 +n32 -&gt; c56_11 + un32, 140; </a:t>
            </a:r>
          </a:p>
          <a:p>
            <a:r>
              <a:rPr lang="en-US" sz="1400" dirty="0" smtClean="0"/>
              <a:t>nearFw549a1, c56_10 +n28 -&gt; v56_10_1, 140; </a:t>
            </a:r>
          </a:p>
          <a:p>
            <a:r>
              <a:rPr lang="en-US" sz="1400" dirty="0" smtClean="0"/>
              <a:t>nearRe549a1, v56_10_1-&gt; c56_10 +n28,25.52608726990228; </a:t>
            </a:r>
          </a:p>
          <a:p>
            <a:r>
              <a:rPr lang="en-US" sz="1400" dirty="0" smtClean="0"/>
              <a:t>nearFw549a2, c56_10 +n31 -&gt; v56_10_2, 140;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dynamic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225 </a:t>
            </a:r>
            <a:r>
              <a:rPr lang="en-US" dirty="0" err="1" smtClean="0"/>
              <a:t>kB</a:t>
            </a:r>
            <a:r>
              <a:rPr lang="en-US" dirty="0" smtClean="0"/>
              <a:t> (uncompressed)</a:t>
            </a:r>
          </a:p>
          <a:p>
            <a:r>
              <a:rPr lang="en-US" dirty="0" smtClean="0"/>
              <a:t>41 kb (compressed using zip)</a:t>
            </a:r>
          </a:p>
          <a:p>
            <a:r>
              <a:rPr lang="en-US" dirty="0" smtClean="0"/>
              <a:t>Runs overnight on cluster computer using </a:t>
            </a:r>
            <a:r>
              <a:rPr lang="en-US" dirty="0" err="1" smtClean="0"/>
              <a:t>Slepoy’s</a:t>
            </a:r>
            <a:r>
              <a:rPr lang="en-US" dirty="0" smtClean="0"/>
              <a:t> algorithm.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and (formal)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Measuring the size of a component.</a:t>
            </a:r>
          </a:p>
          <a:p>
            <a:r>
              <a:rPr lang="en-US" dirty="0" smtClean="0"/>
              <a:t>Is mainly a technological problem.</a:t>
            </a:r>
          </a:p>
          <a:p>
            <a:r>
              <a:rPr lang="en-US" dirty="0" smtClean="0"/>
              <a:t>“Measures of complexity”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743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the beginning was the Word,</a:t>
            </a:r>
            <a:r>
              <a:rPr lang="en-US" sz="3600" dirty="0" smtClean="0"/>
              <a:t>  and </a:t>
            </a:r>
            <a:r>
              <a:rPr lang="en-US" sz="3600" dirty="0"/>
              <a:t>the Word was with God,</a:t>
            </a:r>
            <a:r>
              <a:rPr lang="en-US" sz="3600" dirty="0" smtClean="0"/>
              <a:t> and </a:t>
            </a:r>
            <a:r>
              <a:rPr lang="en-US" sz="3600" dirty="0"/>
              <a:t>the Word was God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--John 1,1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models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6668"/>
            <a:ext cx="21778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209056"/>
            <a:ext cx="2638463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67804" y="5627132"/>
            <a:ext cx="463779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Formal models (outsourced reasoning)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686300" y="3162300"/>
            <a:ext cx="2438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8628853">
            <a:off x="5057071" y="3925956"/>
            <a:ext cx="1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209056"/>
            <a:ext cx="2743200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</p:cNvCxnSpPr>
          <p:nvPr/>
        </p:nvCxnSpPr>
        <p:spPr>
          <a:xfrm flipV="1">
            <a:off x="6705600" y="2971800"/>
            <a:ext cx="1143000" cy="31939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6668"/>
            <a:ext cx="21778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209056"/>
            <a:ext cx="2638463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67804" y="5627132"/>
            <a:ext cx="463779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Formal models (outsourced reasoning)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686300" y="3162300"/>
            <a:ext cx="2438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8628853">
            <a:off x="4660253" y="3870402"/>
            <a:ext cx="20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Negotiate, simplify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209056"/>
            <a:ext cx="2743200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</p:cNvCxnSpPr>
          <p:nvPr/>
        </p:nvCxnSpPr>
        <p:spPr>
          <a:xfrm flipV="1">
            <a:off x="6705600" y="2971800"/>
            <a:ext cx="1143000" cy="31939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8006" y="4055069"/>
            <a:ext cx="3799596" cy="584776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Experimental System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3429000" y="2793827"/>
            <a:ext cx="2656072" cy="1261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175079">
            <a:off x="3609272" y="3188734"/>
            <a:ext cx="1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67602" y="2971799"/>
            <a:ext cx="2209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 rot="5105919">
            <a:off x="2674683" y="4955289"/>
            <a:ext cx="990599" cy="3893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6668"/>
            <a:ext cx="21778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209056"/>
            <a:ext cx="2638463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67804" y="5627132"/>
            <a:ext cx="463779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Formal models (outsourced reasoning)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686300" y="3162300"/>
            <a:ext cx="2438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8628853">
            <a:off x="4660253" y="3870402"/>
            <a:ext cx="20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Negotiate, simplify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209056"/>
            <a:ext cx="2743200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</p:cNvCxnSpPr>
          <p:nvPr/>
        </p:nvCxnSpPr>
        <p:spPr>
          <a:xfrm flipV="1">
            <a:off x="6705600" y="2971800"/>
            <a:ext cx="1143000" cy="31939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8006" y="4127211"/>
            <a:ext cx="3799596" cy="584776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Experimental System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3429000" y="2793827"/>
            <a:ext cx="2656072" cy="1261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175079">
            <a:off x="3609272" y="3188734"/>
            <a:ext cx="1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67602" y="2971799"/>
            <a:ext cx="2209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 rot="5105919">
            <a:off x="2674683" y="4955289"/>
            <a:ext cx="990599" cy="3893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9600973">
            <a:off x="3443754" y="3171305"/>
            <a:ext cx="1642094" cy="62785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8862868">
            <a:off x="4560290" y="3845392"/>
            <a:ext cx="2219805" cy="72508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17337" y="1547335"/>
            <a:ext cx="2960065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Pickering’s “Dance of agency”</a:t>
            </a:r>
            <a:endParaRPr lang="en-US" dirty="0"/>
          </a:p>
        </p:txBody>
      </p:sp>
      <p:cxnSp>
        <p:nvCxnSpPr>
          <p:cNvPr id="22" name="Straight Connector 21"/>
          <p:cNvCxnSpPr>
            <a:endCxn id="15" idx="0"/>
          </p:cNvCxnSpPr>
          <p:nvPr/>
        </p:nvCxnSpPr>
        <p:spPr>
          <a:xfrm rot="16200000" flipH="1">
            <a:off x="3259968" y="2390500"/>
            <a:ext cx="1306233" cy="358568"/>
          </a:xfrm>
          <a:prstGeom prst="line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7602" y="1916668"/>
            <a:ext cx="1747398" cy="1740932"/>
          </a:xfrm>
          <a:prstGeom prst="line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21017058">
            <a:off x="2463166" y="4784584"/>
            <a:ext cx="1453678" cy="72508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26" idx="1"/>
          </p:cNvCxnSpPr>
          <p:nvPr/>
        </p:nvCxnSpPr>
        <p:spPr>
          <a:xfrm rot="5400000">
            <a:off x="1551640" y="3005189"/>
            <a:ext cx="3064514" cy="887472"/>
          </a:xfrm>
          <a:prstGeom prst="line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Complex? Systems?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Chu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6668"/>
            <a:ext cx="21778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209056"/>
            <a:ext cx="2638463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67804" y="5627132"/>
            <a:ext cx="463779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Formal models (outsourced reasoning)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686300" y="3162300"/>
            <a:ext cx="2438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8628853">
            <a:off x="4873091" y="3527049"/>
            <a:ext cx="212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Negotiate,simplify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209056"/>
            <a:ext cx="2743200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</p:cNvCxnSpPr>
          <p:nvPr/>
        </p:nvCxnSpPr>
        <p:spPr>
          <a:xfrm flipV="1">
            <a:off x="6705600" y="2971800"/>
            <a:ext cx="1143000" cy="31939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8006" y="4055069"/>
            <a:ext cx="3799596" cy="58477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Experimental System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3429000" y="2793827"/>
            <a:ext cx="2656072" cy="1261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175079">
            <a:off x="3609272" y="3188734"/>
            <a:ext cx="1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67602" y="2971799"/>
            <a:ext cx="2209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 rot="5105919">
            <a:off x="2674683" y="4955289"/>
            <a:ext cx="990599" cy="3893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4203785">
            <a:off x="1411381" y="5942785"/>
            <a:ext cx="762000" cy="158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1" y="5042356"/>
            <a:ext cx="2067805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Complexity</a:t>
            </a:r>
            <a:endParaRPr lang="en-US" sz="3200" dirty="0"/>
          </a:p>
        </p:txBody>
      </p:sp>
      <p:sp>
        <p:nvSpPr>
          <p:cNvPr id="19" name="Right Arrow 18"/>
          <p:cNvSpPr/>
          <p:nvPr/>
        </p:nvSpPr>
        <p:spPr>
          <a:xfrm rot="19731696">
            <a:off x="1563781" y="4922540"/>
            <a:ext cx="762000" cy="158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6668"/>
            <a:ext cx="21778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209056"/>
            <a:ext cx="2638463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67804" y="5627132"/>
            <a:ext cx="463779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Formal models (outsourced reasoning)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686300" y="3162300"/>
            <a:ext cx="2438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8628853">
            <a:off x="4873091" y="3527049"/>
            <a:ext cx="212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Negotiate,simplify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209056"/>
            <a:ext cx="2743200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</p:cNvCxnSpPr>
          <p:nvPr/>
        </p:nvCxnSpPr>
        <p:spPr>
          <a:xfrm flipV="1">
            <a:off x="6705600" y="2971800"/>
            <a:ext cx="1143000" cy="31939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8006" y="4055069"/>
            <a:ext cx="3799596" cy="58477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Experimental System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3429000" y="2793827"/>
            <a:ext cx="2656072" cy="1261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175079">
            <a:off x="3609272" y="3188734"/>
            <a:ext cx="1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67602" y="2971799"/>
            <a:ext cx="2209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 rot="5105919">
            <a:off x="2674683" y="4955289"/>
            <a:ext cx="990599" cy="3893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4203785">
            <a:off x="1411381" y="5942785"/>
            <a:ext cx="762000" cy="158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1" y="5042356"/>
            <a:ext cx="2067805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Complexity</a:t>
            </a:r>
            <a:endParaRPr lang="en-US" sz="3200" dirty="0"/>
          </a:p>
        </p:txBody>
      </p:sp>
      <p:sp>
        <p:nvSpPr>
          <p:cNvPr id="19" name="Right Arrow 18"/>
          <p:cNvSpPr/>
          <p:nvPr/>
        </p:nvSpPr>
        <p:spPr>
          <a:xfrm rot="19731696">
            <a:off x="1563781" y="4922540"/>
            <a:ext cx="762000" cy="158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vel 21"/>
          <p:cNvSpPr/>
          <p:nvPr/>
        </p:nvSpPr>
        <p:spPr>
          <a:xfrm>
            <a:off x="2375180" y="1295400"/>
            <a:ext cx="6374839" cy="5286712"/>
          </a:xfrm>
          <a:prstGeom prst="bevel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There is no “system” in this picture.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“complexity” here is a property of models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6668"/>
            <a:ext cx="21778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209056"/>
            <a:ext cx="2638463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67804" y="5627132"/>
            <a:ext cx="463779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Formal models (outsourced reasoning)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686300" y="3162300"/>
            <a:ext cx="2438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8628853">
            <a:off x="4873091" y="3527049"/>
            <a:ext cx="212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Negotiate,simplify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209056"/>
            <a:ext cx="2743200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</p:cNvCxnSpPr>
          <p:nvPr/>
        </p:nvCxnSpPr>
        <p:spPr>
          <a:xfrm flipV="1">
            <a:off x="6705600" y="2971800"/>
            <a:ext cx="1143000" cy="31939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8006" y="4055069"/>
            <a:ext cx="3799596" cy="58477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Experimental System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3429000" y="2793827"/>
            <a:ext cx="2656072" cy="1261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175079">
            <a:off x="3609272" y="3188734"/>
            <a:ext cx="1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67602" y="2971799"/>
            <a:ext cx="2209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 rot="5105919">
            <a:off x="2674683" y="4955289"/>
            <a:ext cx="990599" cy="3893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4203785">
            <a:off x="1411381" y="5942785"/>
            <a:ext cx="762000" cy="158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1" y="5042356"/>
            <a:ext cx="2067805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Complexity</a:t>
            </a:r>
            <a:endParaRPr lang="en-US" sz="3200" dirty="0"/>
          </a:p>
        </p:txBody>
      </p:sp>
      <p:sp>
        <p:nvSpPr>
          <p:cNvPr id="19" name="Right Arrow 18"/>
          <p:cNvSpPr/>
          <p:nvPr/>
        </p:nvSpPr>
        <p:spPr>
          <a:xfrm rot="19731696">
            <a:off x="1563781" y="4922540"/>
            <a:ext cx="762000" cy="158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vel 21"/>
          <p:cNvSpPr/>
          <p:nvPr/>
        </p:nvSpPr>
        <p:spPr>
          <a:xfrm>
            <a:off x="2375180" y="1371600"/>
            <a:ext cx="6374839" cy="5286712"/>
          </a:xfrm>
          <a:prstGeom prst="bevel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identify the system with the result of </a:t>
            </a:r>
          </a:p>
          <a:p>
            <a:pPr algn="ctr"/>
            <a:r>
              <a:rPr lang="en-US" dirty="0" smtClean="0"/>
              <a:t>the “dance of agency”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----&gt;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6668"/>
            <a:ext cx="21778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209056"/>
            <a:ext cx="2638463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67804" y="5627132"/>
            <a:ext cx="463779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Formal models (outsourced reasoning)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686300" y="3162300"/>
            <a:ext cx="2438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8628853">
            <a:off x="5057071" y="3925956"/>
            <a:ext cx="1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209056"/>
            <a:ext cx="2743200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</p:cNvCxnSpPr>
          <p:nvPr/>
        </p:nvCxnSpPr>
        <p:spPr>
          <a:xfrm flipV="1">
            <a:off x="6705600" y="2971800"/>
            <a:ext cx="1143000" cy="31939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8006" y="4055069"/>
            <a:ext cx="3799596" cy="584776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Experimental System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3429000" y="2793827"/>
            <a:ext cx="2656072" cy="1261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175079">
            <a:off x="3609272" y="3188734"/>
            <a:ext cx="1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67602" y="2971799"/>
            <a:ext cx="2209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 rot="5105919">
            <a:off x="2674683" y="4955289"/>
            <a:ext cx="990599" cy="3893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4203785">
            <a:off x="1411381" y="5942785"/>
            <a:ext cx="762000" cy="158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1" y="5042356"/>
            <a:ext cx="2067805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Complexity</a:t>
            </a:r>
            <a:endParaRPr lang="en-US" sz="3200" dirty="0"/>
          </a:p>
        </p:txBody>
      </p:sp>
      <p:sp>
        <p:nvSpPr>
          <p:cNvPr id="19" name="Right Arrow 18"/>
          <p:cNvSpPr/>
          <p:nvPr/>
        </p:nvSpPr>
        <p:spPr>
          <a:xfrm rot="19731696">
            <a:off x="1563781" y="4922540"/>
            <a:ext cx="762000" cy="158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1009519" y="3778001"/>
            <a:ext cx="1302442" cy="12831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6668"/>
            <a:ext cx="21778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209056"/>
            <a:ext cx="2638463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67804" y="5627132"/>
            <a:ext cx="463779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Formal models  (outsourced reasoning)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686300" y="3162300"/>
            <a:ext cx="2438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8628853">
            <a:off x="4613992" y="3689522"/>
            <a:ext cx="229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??????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209056"/>
            <a:ext cx="2743200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</p:cNvCxnSpPr>
          <p:nvPr/>
        </p:nvCxnSpPr>
        <p:spPr>
          <a:xfrm flipV="1">
            <a:off x="6705600" y="2971800"/>
            <a:ext cx="1143000" cy="31939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 rot="5105919">
            <a:off x="2087816" y="4922333"/>
            <a:ext cx="990599" cy="3893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7804" y="4022112"/>
            <a:ext cx="10889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????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6668"/>
            <a:ext cx="21778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209056"/>
            <a:ext cx="2638463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17488" y="5627130"/>
            <a:ext cx="1645112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1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191000" y="2971800"/>
            <a:ext cx="2743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19400" y="2209056"/>
            <a:ext cx="2743200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2444" y="3733800"/>
            <a:ext cx="2105044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79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812444" y="4825424"/>
            <a:ext cx="1645112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2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50284" y="5334742"/>
            <a:ext cx="2209800" cy="584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187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3457556" y="2971798"/>
            <a:ext cx="3629044" cy="2133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029201" y="2971798"/>
            <a:ext cx="2590801" cy="2438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515101" y="4000500"/>
            <a:ext cx="2286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1700"/>
            <a:ext cx="8229600" cy="1143000"/>
          </a:xfrm>
        </p:spPr>
        <p:txBody>
          <a:bodyPr/>
          <a:lstStyle/>
          <a:p>
            <a:r>
              <a:rPr lang="en-US" dirty="0" smtClean="0"/>
              <a:t>Which model is right?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17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Which model is right?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Depends on….its 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purpose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 openness</a:t>
            </a:r>
          </a:p>
          <a:p>
            <a:r>
              <a:rPr lang="en-US" dirty="0" err="1" smtClean="0"/>
              <a:t>Contextuality</a:t>
            </a:r>
            <a:endParaRPr lang="en-US" dirty="0" smtClean="0"/>
          </a:p>
          <a:p>
            <a:r>
              <a:rPr lang="en-US" dirty="0" smtClean="0"/>
              <a:t>Heterogeneity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Models of Gene expression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0"/>
            <a:ext cx="8229600" cy="1143000"/>
          </a:xfrm>
        </p:spPr>
        <p:txBody>
          <a:bodyPr/>
          <a:lstStyle/>
          <a:p>
            <a:r>
              <a:rPr lang="en-US" dirty="0" smtClean="0"/>
              <a:t>Birds and Jumbo Jets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3879273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40676"/>
            <a:ext cx="5867400" cy="389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8000"/>
            <a:ext cx="4931335" cy="102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7848600" cy="86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417638"/>
            <a:ext cx="52832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17638"/>
            <a:ext cx="5334000" cy="531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417638"/>
            <a:ext cx="8321040" cy="544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yes or 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kinds of problems/research questions allow ``stable’’ models?</a:t>
            </a:r>
          </a:p>
          <a:p>
            <a:r>
              <a:rPr lang="en-US" dirty="0" smtClean="0"/>
              <a:t>Laboratory system is helpful.</a:t>
            </a:r>
          </a:p>
          <a:p>
            <a:r>
              <a:rPr lang="en-US" dirty="0" smtClean="0"/>
              <a:t>A problem that can be limited (“I am interested in translation efficiency in yeast.”)</a:t>
            </a:r>
          </a:p>
          <a:p>
            <a:r>
              <a:rPr lang="en-US" dirty="0" smtClean="0"/>
              <a:t>The criteria as to what counts as an interesting problem and what counts as a solution ultimately depend on social conventions such as: </a:t>
            </a:r>
          </a:p>
          <a:p>
            <a:pPr lvl="1"/>
            <a:r>
              <a:rPr lang="en-US" dirty="0" smtClean="0"/>
              <a:t>Paradigms</a:t>
            </a:r>
          </a:p>
          <a:p>
            <a:pPr lvl="1"/>
            <a:r>
              <a:rPr lang="en-US" dirty="0" smtClean="0"/>
              <a:t> what counts as an interesting problem in the community</a:t>
            </a:r>
          </a:p>
          <a:p>
            <a:pPr lvl="1"/>
            <a:r>
              <a:rPr lang="en-US" dirty="0" smtClean="0"/>
              <a:t> what counts as a solution (SB is a case in point)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Radical openness</a:t>
            </a:r>
          </a:p>
          <a:p>
            <a:pPr lvl="1"/>
            <a:r>
              <a:rPr lang="en-US" dirty="0" smtClean="0"/>
              <a:t>There are no systems and </a:t>
            </a:r>
            <a:r>
              <a:rPr lang="en-US" dirty="0" err="1" smtClean="0"/>
              <a:t>sich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Hence there are no natural boundaries to systems.</a:t>
            </a:r>
          </a:p>
          <a:p>
            <a:pPr lvl="1"/>
            <a:r>
              <a:rPr lang="en-US" dirty="0" smtClean="0"/>
              <a:t>Every model must define pragmatic system boundaries.</a:t>
            </a:r>
          </a:p>
          <a:p>
            <a:pPr lvl="1"/>
            <a:r>
              <a:rPr lang="en-US" dirty="0" smtClean="0"/>
              <a:t>Sometimes this works sometimes it does not.</a:t>
            </a:r>
          </a:p>
          <a:p>
            <a:r>
              <a:rPr lang="en-US" dirty="0" err="1" smtClean="0"/>
              <a:t>Contextuality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Models will intersect.</a:t>
            </a:r>
          </a:p>
          <a:p>
            <a:pPr lvl="1"/>
            <a:r>
              <a:rPr lang="en-US" dirty="0" smtClean="0"/>
              <a:t>They have different representations of the same “conceptual entities”.</a:t>
            </a:r>
          </a:p>
          <a:p>
            <a:pPr lvl="2"/>
            <a:r>
              <a:rPr lang="en-US" dirty="0" smtClean="0"/>
              <a:t>DNA as string of binding sites</a:t>
            </a:r>
          </a:p>
          <a:p>
            <a:pPr lvl="2"/>
            <a:r>
              <a:rPr lang="en-US" dirty="0" smtClean="0"/>
              <a:t>DNA as a information carrier</a:t>
            </a:r>
          </a:p>
          <a:p>
            <a:pPr lvl="2"/>
            <a:r>
              <a:rPr lang="en-US" dirty="0" smtClean="0"/>
              <a:t>DNA as code.</a:t>
            </a:r>
          </a:p>
          <a:p>
            <a:pPr lvl="1"/>
            <a:r>
              <a:rPr lang="en-US" smtClean="0"/>
              <a:t>Side effects.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Complexity is not a property of systems </a:t>
            </a:r>
            <a:r>
              <a:rPr lang="en-US" i="1" dirty="0" smtClean="0"/>
              <a:t>an </a:t>
            </a:r>
            <a:r>
              <a:rPr lang="en-US" i="1" dirty="0" err="1" smtClean="0"/>
              <a:t>sich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Systems depend on models (semantic and formal) and not the other way round. </a:t>
            </a:r>
          </a:p>
          <a:p>
            <a:r>
              <a:rPr lang="en-US" dirty="0" smtClean="0"/>
              <a:t>Complexity is depends on </a:t>
            </a:r>
            <a:r>
              <a:rPr lang="en-US" dirty="0" err="1" smtClean="0"/>
              <a:t>modelling</a:t>
            </a:r>
            <a:r>
              <a:rPr lang="en-US" dirty="0" smtClean="0"/>
              <a:t> purpose.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7095" y="0"/>
            <a:ext cx="6370638" cy="668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14500"/>
            <a:ext cx="7620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096000"/>
            <a:ext cx="463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http://www.panmere.com/images/rmodel4.jpg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74638"/>
            <a:ext cx="8983953" cy="5592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292334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http://web0.tc.cornell.edu/Services/Education/Topics/General/VizTools/Overview.aspx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040" y="9906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Bakery model of complex systems.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663440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question is of course: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How do we know about a system, if not through models?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133600"/>
            <a:ext cx="86019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Mathematics is the language with which God </a:t>
            </a:r>
          </a:p>
          <a:p>
            <a:r>
              <a:rPr lang="en-US" sz="3600" dirty="0" smtClean="0"/>
              <a:t>has written the universe.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--  </a:t>
            </a:r>
            <a:r>
              <a:rPr lang="en-US" sz="3600" b="1" dirty="0" smtClean="0"/>
              <a:t>Galileo </a:t>
            </a:r>
            <a:r>
              <a:rPr lang="en-US" sz="3600" b="1" dirty="0" err="1" smtClean="0"/>
              <a:t>Galilei</a:t>
            </a:r>
            <a:r>
              <a:rPr lang="en-US" sz="3600" b="1" dirty="0" smtClean="0"/>
              <a:t> 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 models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19281</TotalTime>
  <Words>930</Words>
  <Application>Microsoft Macintosh PowerPoint</Application>
  <PresentationFormat>On-screen Show (4:3)</PresentationFormat>
  <Paragraphs>170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Complex Systems?</vt:lpstr>
      <vt:lpstr>Complex? Systems?</vt:lpstr>
      <vt:lpstr>Birds and Jumbo Jets</vt:lpstr>
      <vt:lpstr>PowerPoint Presentation</vt:lpstr>
      <vt:lpstr>PowerPoint Presentation</vt:lpstr>
      <vt:lpstr>PowerPoint Presentation</vt:lpstr>
      <vt:lpstr>Bakery model of complex systems.</vt:lpstr>
      <vt:lpstr>Systems?</vt:lpstr>
      <vt:lpstr>Formal models</vt:lpstr>
      <vt:lpstr>PowerPoint Presentation</vt:lpstr>
      <vt:lpstr>Complexity of the model</vt:lpstr>
      <vt:lpstr>Shortcomings of the model</vt:lpstr>
      <vt:lpstr>PowerPoint Presentation</vt:lpstr>
      <vt:lpstr>Complexity of dynamic model</vt:lpstr>
      <vt:lpstr>Complexity and (formal) models</vt:lpstr>
      <vt:lpstr>Semantic models</vt:lpstr>
      <vt:lpstr>How to do SB</vt:lpstr>
      <vt:lpstr>How to do SB</vt:lpstr>
      <vt:lpstr>How to do SB</vt:lpstr>
      <vt:lpstr>How to do SB</vt:lpstr>
      <vt:lpstr>How to do SB</vt:lpstr>
      <vt:lpstr>How to do SB</vt:lpstr>
      <vt:lpstr>What if….</vt:lpstr>
      <vt:lpstr>What if….</vt:lpstr>
      <vt:lpstr>What if….</vt:lpstr>
      <vt:lpstr>Which model is right?</vt:lpstr>
      <vt:lpstr>Which model is right?</vt:lpstr>
      <vt:lpstr>Causes of complexity</vt:lpstr>
      <vt:lpstr>Examples: Models of Gene expression</vt:lpstr>
      <vt:lpstr>Gene Expression</vt:lpstr>
      <vt:lpstr>Gene expression</vt:lpstr>
      <vt:lpstr>Gene expression</vt:lpstr>
      <vt:lpstr>Gene expression</vt:lpstr>
      <vt:lpstr>Gene expression</vt:lpstr>
      <vt:lpstr>Complexity yes or no?</vt:lpstr>
      <vt:lpstr>Causes of complexity</vt:lpstr>
      <vt:lpstr>Conclusion</vt:lpstr>
    </vt:vector>
  </TitlesOfParts>
  <Manager/>
  <Company>Computing Laboratory, University of Kent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and Life</dc:title>
  <dc:subject/>
  <dc:creator>Dominique Chu</dc:creator>
  <cp:keywords/>
  <dc:description/>
  <cp:lastModifiedBy>Dominique Chu</cp:lastModifiedBy>
  <cp:revision>97</cp:revision>
  <dcterms:created xsi:type="dcterms:W3CDTF">2010-05-25T19:26:53Z</dcterms:created>
  <dcterms:modified xsi:type="dcterms:W3CDTF">2011-08-25T16:04:50Z</dcterms:modified>
  <cp:category/>
</cp:coreProperties>
</file>