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76" r:id="rId1"/>
  </p:sldMasterIdLst>
  <p:notesMasterIdLst>
    <p:notesMasterId r:id="rId24"/>
  </p:notesMasterIdLst>
  <p:handoutMasterIdLst>
    <p:handoutMasterId r:id="rId25"/>
  </p:handoutMasterIdLst>
  <p:sldIdLst>
    <p:sldId id="693" r:id="rId2"/>
    <p:sldId id="1098" r:id="rId3"/>
    <p:sldId id="1123" r:id="rId4"/>
    <p:sldId id="1150" r:id="rId5"/>
    <p:sldId id="1149" r:id="rId6"/>
    <p:sldId id="1148" r:id="rId7"/>
    <p:sldId id="1151" r:id="rId8"/>
    <p:sldId id="1152" r:id="rId9"/>
    <p:sldId id="1139" r:id="rId10"/>
    <p:sldId id="1153" r:id="rId11"/>
    <p:sldId id="1163" r:id="rId12"/>
    <p:sldId id="1147" r:id="rId13"/>
    <p:sldId id="1146" r:id="rId14"/>
    <p:sldId id="1144" r:id="rId15"/>
    <p:sldId id="1155" r:id="rId16"/>
    <p:sldId id="1156" r:id="rId17"/>
    <p:sldId id="1157" r:id="rId18"/>
    <p:sldId id="1158" r:id="rId19"/>
    <p:sldId id="1161" r:id="rId20"/>
    <p:sldId id="1160" r:id="rId21"/>
    <p:sldId id="1164" r:id="rId22"/>
    <p:sldId id="1143" r:id="rId23"/>
  </p:sldIdLst>
  <p:sldSz cx="9144000" cy="6858000" type="screen4x3"/>
  <p:notesSz cx="7102475" cy="102330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D9FFF"/>
    <a:srgbClr val="FF99FF"/>
    <a:srgbClr val="FFCCFF"/>
    <a:srgbClr val="E1F4FF"/>
    <a:srgbClr val="E9F7FF"/>
    <a:srgbClr val="99FFCC"/>
    <a:srgbClr val="00FF99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7324" autoAdjust="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34" y="2466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5" tIns="0" rIns="19745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5" tIns="0" rIns="19745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noProof="0" smtClean="0"/>
              <a:t>Click to edit Master text styles</a:t>
            </a:r>
          </a:p>
          <a:p>
            <a:pPr lvl="1"/>
            <a:r>
              <a:rPr lang="en-GB" altLang="zh-CN" noProof="0" smtClean="0"/>
              <a:t>Second level</a:t>
            </a:r>
          </a:p>
          <a:p>
            <a:pPr lvl="2"/>
            <a:r>
              <a:rPr lang="en-GB" altLang="zh-CN" noProof="0" smtClean="0"/>
              <a:t>Third level</a:t>
            </a:r>
          </a:p>
          <a:p>
            <a:pPr lvl="3"/>
            <a:r>
              <a:rPr lang="en-GB" altLang="zh-CN" noProof="0" smtClean="0"/>
              <a:t>Fourth level</a:t>
            </a:r>
          </a:p>
          <a:p>
            <a:pPr lvl="4"/>
            <a:r>
              <a:rPr lang="en-GB" altLang="zh-CN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5" tIns="0" rIns="19745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0263"/>
            <a:ext cx="30781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5" tIns="0" rIns="19745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D435DDE9-5786-4B31-8C08-C7A8D13FFCC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545F8-3327-4904-B508-646B2BAC42DF}" type="slidenum">
              <a:rPr lang="zh-CN" altLang="en-GB" smtClean="0"/>
              <a:pPr/>
              <a:t>1</a:t>
            </a:fld>
            <a:endParaRPr lang="en-GB" altLang="zh-CN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850" y="795338"/>
            <a:ext cx="5099050" cy="3824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21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22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GB" smtClean="0"/>
              <a:t>Prof K. A. Smart</a:t>
            </a:r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F07CB-09CE-446C-BA77-B6C3D15963AE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60350"/>
            <a:ext cx="2017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41FCE-D254-4AAB-8E4A-5AB2216F34FC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F41E3-E428-42DA-86CF-BE5166342E94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7F9F4-89EB-4CB8-B0AE-451870D7DFC3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6395F-59F6-47DE-A957-1493E882759D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95C51-BD90-4580-9190-123B0027CB83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3DBB1-0B0C-482E-8EB3-E2888FA84153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069C-CD19-4AAE-B7C9-4748FC73440C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6AB34-9EA2-490B-A749-5B3F5B513BD3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2D44-A481-4DB1-96E8-5076380A4789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C1659D-1D1A-4FA5-B43D-6B3384D00BE9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5463" y="260350"/>
            <a:ext cx="2017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700808"/>
            <a:ext cx="6768752" cy="215128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Verdana" pitchFamily="34" charset="0"/>
              </a:rPr>
              <a:t>Fuel from the farm – exploring ethical issues raised by the use of agricultural biomass in the UK and Denmark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altLang="zh-CN" sz="3500" b="1" dirty="0" smtClean="0">
              <a:latin typeface="Verdana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573462"/>
            <a:ext cx="6985000" cy="2663850"/>
          </a:xfrm>
        </p:spPr>
        <p:txBody>
          <a:bodyPr/>
          <a:lstStyle/>
          <a:p>
            <a:endParaRPr lang="en-GB" sz="3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Orla </a:t>
            </a:r>
            <a:r>
              <a:rPr lang="en-GB" sz="3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Shortall</a:t>
            </a:r>
            <a:endParaRPr lang="en-GB" sz="3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University of Nottingham, </a:t>
            </a:r>
          </a:p>
          <a:p>
            <a:r>
              <a:rPr lang="en-GB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University of Copenhagen.</a:t>
            </a:r>
          </a:p>
          <a:p>
            <a:endParaRPr lang="en-GB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8072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cs typeface="Arial" pitchFamily="34" charset="0"/>
              </a:rPr>
              <a:t>Previous analysis</a:t>
            </a:r>
            <a:endParaRPr lang="en-GB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  <p:pic>
        <p:nvPicPr>
          <p:cNvPr id="9220" name="Picture 4" descr="http://organicconnectmag.com/wp/wp-content/uploads/2012/04/industrial-agricul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032448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1628800"/>
            <a:ext cx="3888432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Industrial agriculture: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high-tech, intensive, large scale, productionist, efficient.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”And he gave it for his opinion, that whoever could make two ears of corn, or two blades of grass, to grow upon a spot of ground where only one grew before, would deserve better of mankind, and do more essential service to his country, than the whole race of politicians put together.” – Jonathan Swift.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650" name="Picture 2" descr="http://media.treehugger.com/assets/images/2011/10/gmo-patent-pending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05064"/>
            <a:ext cx="372427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8072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cs typeface="Arial" pitchFamily="34" charset="0"/>
              </a:rPr>
              <a:t>Previous analysis</a:t>
            </a:r>
            <a:endParaRPr lang="en-GB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  <p:pic>
        <p:nvPicPr>
          <p:cNvPr id="9222" name="Picture 6" descr="http://www.ces.ncsu.edu/chatham/ag/SustAg/GSFgraphics/kateh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168352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1628800"/>
            <a:ext cx="36004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Agrarian agriculture: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lower-tech, extensive, small scale, local.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“There are two spiritual dangers in not owning a farm. One is the danger of supposing that breakfast comes from the grocery, and the other that heat comes from the furnace.” Aldo Leopold. </a:t>
            </a: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 descr="http://winerose.com/blog/wp-content/uploads/organic-farm-chicken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79566"/>
            <a:ext cx="3154520" cy="222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Research questions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611560" y="1556792"/>
            <a:ext cx="662473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is perennial energy crop production and crop residue use seen by key stakeholders: as industrial or agrarian or both or neither?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“second generation” a different model of production?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terms of:</a:t>
            </a:r>
          </a:p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Land use </a:t>
            </a:r>
          </a:p>
          <a:p>
            <a:pPr>
              <a:buFontTx/>
              <a:buChar char="-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Production methods </a:t>
            </a:r>
          </a:p>
          <a:p>
            <a:pPr>
              <a:buFontTx/>
              <a:buChar char="-"/>
            </a:pPr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Tx/>
              <a:buChar char="-"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2" descr="http://t3.gstatic.com/images?q=tbn:ANd9GcQQtJ0FpchL5gTiVFvfbQtevoNXkKIW-tHbw6ro7qhVG7EcbFq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84313"/>
            <a:ext cx="14763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indianagrain.com/media/images/blog_entries/2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81300"/>
            <a:ext cx="1476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www.chathamboroughfarmersmarket.org/wp-content/uploads/2010/07/corn-featured-vege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://www.bethchatto.co.uk/plant%20portraits%20m/miscanthus%20sinensis%20%27undine%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  <p:sp>
        <p:nvSpPr>
          <p:cNvPr id="15" name="TextBox 14"/>
          <p:cNvSpPr txBox="1"/>
          <p:nvPr/>
        </p:nvSpPr>
        <p:spPr>
          <a:xfrm>
            <a:off x="755576" y="1772816"/>
            <a:ext cx="62646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Interviews with academics, regulators, civil society (CS), industry in UK and Denmark ≈26.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Document analysis – 60 documents from above groups.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Work completed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 far – half document analysis, several interviews.  </a:t>
            </a:r>
          </a:p>
          <a:p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7631113" y="1530350"/>
            <a:ext cx="1512887" cy="5327650"/>
            <a:chOff x="4649" y="891"/>
            <a:chExt cx="953" cy="3356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217" t="11993" r="12987" b="28990"/>
            <a:stretch>
              <a:fillRect/>
            </a:stretch>
          </p:blipFill>
          <p:spPr bwMode="auto">
            <a:xfrm>
              <a:off x="4649" y="2515"/>
              <a:ext cx="95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264" r="33731" b="60452"/>
            <a:stretch>
              <a:fillRect/>
            </a:stretch>
          </p:blipFill>
          <p:spPr bwMode="auto">
            <a:xfrm>
              <a:off x="4649" y="3423"/>
              <a:ext cx="95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b="22656"/>
            <a:stretch>
              <a:fillRect/>
            </a:stretch>
          </p:blipFill>
          <p:spPr bwMode="auto">
            <a:xfrm>
              <a:off x="4649" y="891"/>
              <a:ext cx="953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9863" b="18358"/>
            <a:stretch>
              <a:fillRect/>
            </a:stretch>
          </p:blipFill>
          <p:spPr bwMode="auto">
            <a:xfrm>
              <a:off x="4649" y="1662"/>
              <a:ext cx="953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Findings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Overview: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Differing aims for biomass.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Danish documents question demand.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Mostly industrial themes in academic literature.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“Agrarian” themes among UK CS – developing countries. </a:t>
            </a:r>
          </a:p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Danish academic. </a:t>
            </a:r>
          </a:p>
        </p:txBody>
      </p:sp>
      <p:pic>
        <p:nvPicPr>
          <p:cNvPr id="6" name="Picture 10" descr="http://www.ourhouse.bc.ca/images/fie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12875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t0.gstatic.com/images?q=tbn:ANd9GcRqweNuiW08duL6K8qD_gHe39OPl-Khl8O4USlkj7a7FoFRnY5i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81300"/>
            <a:ext cx="1476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://lahosken.san-francisco.ca.us/departures/stl02/3355_illinois_side_power_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www.treehugger.com/stuck-in-traffic-j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Findings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71287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Land ≠place.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Reification of “land use” and “land use change”.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“Land use change” and “land use” are bad. 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down decision making.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“Available” and “suitable” land.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7631113" y="1530350"/>
            <a:ext cx="1512887" cy="5327650"/>
            <a:chOff x="4649" y="891"/>
            <a:chExt cx="953" cy="335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217" t="11993" r="12987" b="28990"/>
            <a:stretch>
              <a:fillRect/>
            </a:stretch>
          </p:blipFill>
          <p:spPr bwMode="auto">
            <a:xfrm>
              <a:off x="4649" y="2515"/>
              <a:ext cx="95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264" r="33731" b="60452"/>
            <a:stretch>
              <a:fillRect/>
            </a:stretch>
          </p:blipFill>
          <p:spPr bwMode="auto">
            <a:xfrm>
              <a:off x="4649" y="3423"/>
              <a:ext cx="95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b="22656"/>
            <a:stretch>
              <a:fillRect/>
            </a:stretch>
          </p:blipFill>
          <p:spPr bwMode="auto">
            <a:xfrm>
              <a:off x="4649" y="891"/>
              <a:ext cx="953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9863" b="18358"/>
            <a:stretch>
              <a:fillRect/>
            </a:stretch>
          </p:blipFill>
          <p:spPr bwMode="auto">
            <a:xfrm>
              <a:off x="4649" y="1662"/>
              <a:ext cx="953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Findings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Marginal land. </a:t>
            </a: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 common in UK context.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Evolution and ambiguity of the term.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Not widely used in modelling. 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Does it mean anything?  </a:t>
            </a:r>
          </a:p>
        </p:txBody>
      </p:sp>
      <p:pic>
        <p:nvPicPr>
          <p:cNvPr id="16" name="Picture 12" descr="http://t3.gstatic.com/images?q=tbn:ANd9GcQQtJ0FpchL5gTiVFvfbQtevoNXkKIW-tHbw6ro7qhVG7EcbFq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84313"/>
            <a:ext cx="14763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http://www.indianagrain.com/media/images/blog_entries/2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81300"/>
            <a:ext cx="1476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http://www.chathamboroughfarmersmarket.org/wp-content/uploads/2010/07/corn-featured-vege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http://www.bethchatto.co.uk/plant%20portraits%20m/miscanthus%20sinensis%20%27undine%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Findings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Technology and production</a:t>
            </a: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Yield increases will free up land.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Technology makes “available” and “suitable” land negotiable. 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Crops as technology.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Efficiency universally promoted.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0" descr="http://www.ourhouse.bc.ca/images/fie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12875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t0.gstatic.com/images?q=tbn:ANd9GcRqweNuiW08duL6K8qD_gHe39OPl-Khl8O4USlkj7a7FoFRnY5i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81300"/>
            <a:ext cx="1476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http://lahosken.san-francisco.ca.us/departures/stl02/3355_illinois_side_power_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ttp://www.treehugger.com/stuck-in-traffic-j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Findings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Agrarian themes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UK CS documents.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Lack of UK focused agrarian themes.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Danish academic documents.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What’s behind discourse of local, low tech? </a:t>
            </a: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7631113" y="1530350"/>
            <a:ext cx="1512887" cy="5327650"/>
            <a:chOff x="4649" y="891"/>
            <a:chExt cx="953" cy="3356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217" t="11993" r="12987" b="28990"/>
            <a:stretch>
              <a:fillRect/>
            </a:stretch>
          </p:blipFill>
          <p:spPr bwMode="auto">
            <a:xfrm>
              <a:off x="4649" y="2515"/>
              <a:ext cx="95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264" r="33731" b="60452"/>
            <a:stretch>
              <a:fillRect/>
            </a:stretch>
          </p:blipFill>
          <p:spPr bwMode="auto">
            <a:xfrm>
              <a:off x="4649" y="3423"/>
              <a:ext cx="95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b="22656"/>
            <a:stretch>
              <a:fillRect/>
            </a:stretch>
          </p:blipFill>
          <p:spPr bwMode="auto">
            <a:xfrm>
              <a:off x="4649" y="891"/>
              <a:ext cx="953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9863" b="18358"/>
            <a:stretch>
              <a:fillRect/>
            </a:stretch>
          </p:blipFill>
          <p:spPr bwMode="auto">
            <a:xfrm>
              <a:off x="4649" y="1662"/>
              <a:ext cx="953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7128792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Hypotheses working on. </a:t>
            </a: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There is something interesting about discourse of local production – what’s behind it. 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Mostly industrial themes. 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Grand conceptions are different – diet energy crops. 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Land use is bad. Address production not consumption.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2" descr="http://t3.gstatic.com/images?q=tbn:ANd9GcQQtJ0FpchL5gTiVFvfbQtevoNXkKIW-tHbw6ro7qhVG7EcbFq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84313"/>
            <a:ext cx="14763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indianagrain.com/media/images/blog_entries/2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81300"/>
            <a:ext cx="1476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www.chathamboroughfarmersmarket.org/wp-content/uploads/2010/07/corn-featured-vege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://www.bethchatto.co.uk/plant%20portraits%20m/miscanthus%20sinensis%20%27undine%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03648" y="476672"/>
            <a:ext cx="60486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GB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700808"/>
            <a:ext cx="65527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Background to project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Previous analysis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Research questions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Methods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Findings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Conclusion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7631113" y="1530350"/>
            <a:ext cx="1512887" cy="5327650"/>
            <a:chOff x="4649" y="891"/>
            <a:chExt cx="953" cy="335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217" t="11993" r="12987" b="28990"/>
            <a:stretch>
              <a:fillRect/>
            </a:stretch>
          </p:blipFill>
          <p:spPr bwMode="auto">
            <a:xfrm>
              <a:off x="4649" y="2515"/>
              <a:ext cx="95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264" r="33731" b="60452"/>
            <a:stretch>
              <a:fillRect/>
            </a:stretch>
          </p:blipFill>
          <p:spPr bwMode="auto">
            <a:xfrm>
              <a:off x="4649" y="3423"/>
              <a:ext cx="95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b="22656"/>
            <a:stretch>
              <a:fillRect/>
            </a:stretch>
          </p:blipFill>
          <p:spPr bwMode="auto">
            <a:xfrm>
              <a:off x="4649" y="891"/>
              <a:ext cx="953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9863" b="18358"/>
            <a:stretch>
              <a:fillRect/>
            </a:stretch>
          </p:blipFill>
          <p:spPr bwMode="auto">
            <a:xfrm>
              <a:off x="4649" y="1662"/>
              <a:ext cx="953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712879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next?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Finish data collection and analysis.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Go into more depth on industrial and agrarian conceptions of agriculture.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Narrow down themes and analysis. Focus on what’s unique to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biofuels? </a:t>
            </a: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are discourses of marginal land and efficiency/intensification related? </a:t>
            </a:r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0" descr="http://www.ourhouse.bc.ca/images/fie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12875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0.gstatic.com/images?q=tbn:ANd9GcRqweNuiW08duL6K8qD_gHe39OPl-Khl8O4USlkj7a7FoFRnY5i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81300"/>
            <a:ext cx="1476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http://lahosken.san-francisco.ca.us/departures/stl02/3355_illinois_side_power_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http://www.treehugger.com/stuck-in-traffic-j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96744" cy="11049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21</a:t>
            </a:fld>
            <a:endParaRPr lang="en-GB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71287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Questions.</a:t>
            </a: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leave things out? Interesting ≠ important. My interests ≠ preoccupations in the documents.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Already analysis in different areas on intensification freeing up land, efficiency in agriculture.</a:t>
            </a: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0" descr="http://www.ourhouse.bc.ca/images/fie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12875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0.gstatic.com/images?q=tbn:ANd9GcRqweNuiW08duL6K8qD_gHe39OPl-Khl8O4USlkj7a7FoFRnY5i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81300"/>
            <a:ext cx="1476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http://lahosken.san-francisco.ca.us/departures/stl02/3355_illinois_side_power_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http://www.treehugger.com/stuck-in-traffic-j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Thank you for your attention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22</a:t>
            </a:fld>
            <a:endParaRPr lang="en-GB" altLang="zh-CN" dirty="0"/>
          </a:p>
        </p:txBody>
      </p:sp>
      <p:sp>
        <p:nvSpPr>
          <p:cNvPr id="7170" name="AutoShape 2" descr="data:image/jpg;base64,/9j/4AAQSkZJRgABAQAAAQABAAD/2wBDAAkGBwgHBgkIBwgKCgkLDRYPDQwMDRsUFRAWIB0iIiAdHx8kKDQsJCYxJx8fLT0tMTU3Ojo6Iys/RD84QzQ5Ojf/2wBDAQoKCg0MDRoPDxo3JR8lNzc3Nzc3Nzc3Nzc3Nzc3Nzc3Nzc3Nzc3Nzc3Nzc3Nzc3Nzc3Nzc3Nzc3Nzc3Nzc3Nzf/wAARCACMAIwDASIAAhEBAxEB/8QAGwAAAwEBAQEBAAAAAAAAAAAABAUGAwIHAQD/xAA4EAACAQMDAgUCBAUDBAMAAAABAgMABBEFEiExQQYTIlFhFHEygZGhFSNCUsEksfAzYtHxcoLh/8QAGQEAAwEBAQAAAAAAAAAAAAAAAQIDAAQF/8QAIREAAgICAwEAAwEAAAAAAAAAAAECEQMhEjFBUQQyUmH/2gAMAwEAAhEDEQA/ALFm3HNZvJiNZAeQawWXenB561ikm9ChPBOKlWy6GcbDcGBBDe1EIRgc4B6GksUxhOxjlSePcUbHd9mII6/Y0yRmmMhhMBjgHoxrm4GU3RtiRR+tCG84xuyD2oee52AFW6jp7VmZLZ2NTBbypOGHvXM17sCAMOuDSHWA88Zltji4TkL/AHj2+9IG113tpCSQyDoRyCKRsuoo9Kgv1wMDIrZLyORj7L1+ag4NcX6cMCMkcUadZS2gDFxx7dzQsTgWMhRgAe/OKmNYs1in3xDCN1UdAa3069klAeVvUw6ewoy8h82Ek9KMX6Jkx2qEMZ2cVt5mRWLRsDgg/Fcudi5NNKVnnuDizVpBihLmMSKaHmugvOaHOoLnqP1qkI6MxfqWmq+cCkEukDefTViLhJB2rF4lZs4FVSEcmh/b3YyDXbS7X3KcqaGlh8tVYLgZweay80o+NwKnsa5mz1Eth7TAnkcHrXIudvGf3oCWf05HUUK14CTk0OQyQ5N3t5J4rh7sMOvFI5b4YwTQz6iAvBx+dBsdIb3E+3ncDU9rdpHeFpoJfKnIw2BkP+XvXD3s15cJa2qtJNJwqKM/mcdqzsdF1ew8YW1tqqkosZnAjO9GGcAE+/fH2pb9BKaR+0Sa2tY44NXsZ1mC7VMisoZs/iwcA9uOn70x1bTbq6SK800Fgjbnt8fiwCcqRx2HFZeO9OFzPYeXcLDeNOI8s2AwOeeOpOBXVjPqPh+SC31txbxM3JVdxde4ORgEjAHWotuuURFLYz0nUZCsZnR42YZAdSp/eqmz1SF08uTBB70n0q/0m/tGSUB/MUBEdiSuCSAD1z6scDn8qyubGSJPP06VbiLPMTMPMT4+f+daMctMdSUtMpJYYpowAFyvQ9mFJtTsXeNnhH4ThlHagLTxAIzsdirL1VuCPypvpeqWl1cAJJl2GHQ/sRVeVgyYtWSFyX2srdRSeWSQP3qw8RWHlXJmhAKHr8Gp+4gDMDiqxlo4pxp0Y2kz9zTBZTihYoQtFKgxVYyOWUXZTXEm6FkKnkYH3pPI6yLx6cc59qcjLqc5yfahJtMR/UpYMe4NcrkewqEM120TFW/90BczOTuU8Gnd9pRKkCVv0BpDc2F5CCVwy+9bkGgGW6cHk4oG8musYjt7gluFxE3q9scc1Qx+Gbq4sUvbuTZHw7QiM4ZOoO8HBz0wORmrDwjbNcQRSFnW0tkUAytuO0DqDk/GKSWRLoRyOfAfhw+H9ObVNUT/AFjEMd+OOnpB9h1PvWumx/XahNeXU7iNnOwYHqGRk4/Pgge1G6l9X4ruDZ2dzHFaq+1iM52+wHc9f96RXnijTvD9++hl2QQmXzTDAxZyxHQ88EFs/l0xU/3JAuvXK22twsVEj2YB9Q3EAjr8HHQ03udW0zXYI2HnCOEAzSSxFU5I9JfGMctz2/OsrmDTpUtr25thBIYmdrcDGwEgqOT1A6/fGKT2njCaW/bT2hAhUjyShXGMjgj/AJ9qCXzwNi6+i0SPW7QadcyJAJ182UZCFOe3YE4BI7c1ZXd3FaWTb4oYZdnmx3sS+gjqCevTHQ+9JdW0WHVYJJrGIwEEOTHgKQBnOOgPPaurHwLqk1qkc2qgwMgYRNGfTnjH4h/ii2nQDKXw8dcltrmedvq50BjaJiqugOckfOTz9hTnSdPi09jHFEEIOCSOT81rHoWpadp91DaXTFgmLWOBRH5RAJ2qGOCpPbI6nmhtHe6eNZr+YyzuAWJGMcdKaLs6MTb0Mr6IPAwxnAqcurX+3p2qqkX/AE5PbHWsYNNLwR7l5Kj/AGrpxKyH5NIjXjZDXIciq650UkZC0rk0khyNtX4HFaCLK7jmUbs0xVEP4Sah9L1eOYZRwSDg4PSqa1v02jJriaPV4XtB0sG4ekc/NZ2p+m81pbCWcof+ohXjPbBOf0rA+I9MtLpI9QEwRiPUigj7Hnjtzg0NqWuR6o91aRwRm1MRhYLnaoI4Bxkk88HHbtU5K1ROTa0YX15B4gdIreS4SKz5lSIDBy2B+wbn70VqfiFLXTLSHTUkea5TcsCqSXZvfHTHyQBSnTotR0WzWXTIEuo1Ta7FCPLJOSWUY3EAbQfYk/ebj8QW+ky6guiSGGW8lLBiAzRjJxjOcHqD3984FGMEyTZ6toEMegaO7TzIbtR6wOu4jlse3YD2FItOsyPN1O4tIo2clpDKVOQP6hzwDy2D7nIpD4PtJdTtT5DRi+JLSTykltoYFRz16Dv89qMvvHDw24iktm86cGERyIQySHIPuGGc9OfvS8X0GyqEdr4gsmjuF8+IYYuT7YweMfYjiovWPBEb36/wuCKJ7lgCQSojOM5A5x07d6z8N6pceF9RXTdRVzbMuIyVwvb0n55GPvivTPPtri4ilso0ba42YyRn59hml3BgIrw9oPiDT9Qu7SSSFrgW38ua4Th2DDYVIOem7gj4pBrniXxBoN21trO7fMMhkfKtzzg8dMDin97r93beIZhqFq8bljEGbPBxkFT0wfT09virC5Wy1m3ie4CSS+X/ADEchW9Q557Zp+S7kjdETpmo61PaeckkS5wUPml9xPQnB4HGOcV+0jUzLEhkOHx6geCD3/eq608P+HtOlik09SAiYiAmYnIyD15/KvMfE1je6f4leTTzttbti+GA2q+TkcdCcZ+eaEGuTSK4p0y9k1ENZtEuOf8A1VD4fkEqLbynLquVb+4dx+VRGg2TO6yXLMMY4J6n/wAVVjdBGs8JAZDlfuK6ISaY+bGpIppLVSnQUomtV8w8CmjXSsuV/CRkZ9qXyyAuea7Inky7JGDwtpwQp5PB5JDEGuJ/C4Qf6S8eM4OFcgj9Tj/eqRdq9TisblnX+ZCkcjLnCSdDxXCz1k+KpEDdaEJ1c3Vw+1W2nYoBzgn3PsazsYT4Rbzbm2uJLC4IJcAF4m98e2CP06c0f4n1a8GqWjWWlmAIMzsxB8zGchf1J/Sm+l6laarDHZT5MUsbBRx17gjrkfPP71GTku+hJNvsVnUbrVLrbZXDQWWwMFuGw8oboVHtjnr78cUJN4Kt9cnbUTfSW90zBl/ljZIP7hnr/nHc9T7/AE260yR7CJlMEqlYnP8ASMfhJ/z804K6vpXhkBbK1v5baEmBt237jIByf0B960Zfzok9Ehptrf219Gz28V1apkEE4LnnAC9yDgn4qi1+5/l2tzbXUMuxsSQQlSqsrYY8c8dz2x8Up0uS18p0vLjFxwl/GOjkklWUHnk8ce3PQVRtd6NqukxDTFxJgErLE6yRNn+oEdevJPOe9GWjEzJFHr8QCiK5uY5STHE467sbScgA4xxnP3oLwx4kvbWSTSksrm4nRjGsgG0xHJA3r7e/cY460+MlroSBbc7VRWLEcHJ6t8kn/nSvlsbXxDpc+q2s8ga3nwSAI2jbABO7+rIA4Pb71lJNVWjME8QWT6q8RledFji8t2ONzsOSTjv7Yx1pTe6nrWnRWUWmSMt5aSGJpQ24SoBgZXHcYz+3vWl7qd9qFwV06MyiN2/mDhDnrt98c/vnFNPDGkWd24ja5kS+jzI0so2u2cghRnHA7HNFOlbM0L9A0vUUubu6m1OAPOkty8eSoLk5ZQc8HJ7iu7GJ/EUJukhtBckhFaQsMAAYxg9cf5o640XVB4pt9JlhiWzmJZrxQM7QCTx/ccY/OjrSx09JEutMvblBOivL/MVhvXvgg4IHXAFBv1hXxAVrem3vJbSZkEsLBXCkkZwD/mnKaiJCkCnLOwVRUjregTQh9Q0oz+e7M0oZjJ5v3XOQ2OePY/FfdDkmSWOW+jeOZHGNwII59jVYNPovKdwPUFmOAoPQYr4W5pbHcgv17VsJga7UzyZdmxDMckACs5ARyvNa8vya+Yzwa42j1ExJq1v9TCUSNmlByoAyf0pJJomr+fNf/RRWVuhCRBphukYdGwp9Gcfvz1NVlwsyAtbyeXL/AEvjOKldd1TXLNd9631NupyWRBkD3I6/pSNPwEk3sH8QX/iay06Pdo8wVJkk+rl2ts57qCeDn4AoXUvHGo6hapbeSsSkASmJWBPv/wDGrW71qC50OCf6mNoZwqskbbt6k9cHpxk0qj03Q7/W1vNNtop4fLUNC2AI+OoB4+PyNImvhPYX4Z0SytSb+Vf5zoGcyAEkk/i/bGKU6nro0m9miltJLaNkZ0uHCmNmB7Htx2OP/OkmjNcXV7Hpr/TeTtaOG3KrG5H/AGnjPxRthrsdzZ+RNaATqrHy3wVK91I7c8Uuu2DYlk8O3Ws3FnJrsotLBsMIkJLSqecHHK/IHQUffwQ6PutprOFdOAxFKqoFlAHqDrjrncQf2zzQE2rHVCqRl0WENGF/sO7uBnPt/wDWsr3SlvLi1stQluvpHm3JD5oK+YfV75IPzkDPHSmq9Po20H6VZrrcQNtL9LbjKxyRxgs69cgdMdOe/wA0NZ6Ddya5eR3M8ttHZXBQSxHDykEEEHHHB5x3J9qb2dsdBITTIZbq3uisaYlBaFxx36g7vfgKABR0i3JuFYYKqCZDvGSe4I9sf70rdaQU7FGpWLWt1FbW5vrzEILTLLh1b3bBHPT781NQ6XfJrCww3NxDbSHex8sqWHcZ6Z6dPerLTS9w11LEiokzYjLDPpGMHHzjv2xXOrLLAyTlVKKDkhQOeOaMEysYuxlp0EMSqkaAY6/NcaxZW8jwmVBu3ABsc5PFK7XVNrdcVjq+uqDCHbo4YnPTHNXRSao6ubo2spjLZx0JPNfo9XQLhiSfipXU9Ve5uGcjC9qB+uPuarGbRx5MSb0exK+R6etdBT3NY2/p5opWyKFFUzKSPIoG8tFuImRgCCCORTJulYuvBpGiiZ5teaadFuGG5vonfOMfhz1H29qNttFje0OqLeSwSSAGMW020kMRwfcHPTr34qk1m0S6tnRhnIxU/onhyW9tHS8kaKJQFEqcSk8cgjgdRz+gqUkLPWz68xihjjRl80EKmG43E8c/c/frQzxfwPUIzc3r3Ek5D73G3LHOQB8YPzyOtFarpVjpF5FLZ3Ny0tq4ZI2l8xWBRucHJJHP3z0zSrWtR1fVLOawRBPHcDYZDCcKCfxffg/sKVLxdE79B5Z4m1lxHOv+qTKsvJjcEZ/bH70/trO1vZbRLmB53DrhoX2sm4AbuvIAbn/8GYuTwXd2ksbWFzFOwKlmbKFTxxjnNU0Wm+INPt5LyJVfygCsMQ2kjcNwJ9gOfnimklapmu0OD4f1TSLnztNu5PJhAkjtQMLJJ/3kcEFTjI4zzjNY33iXUbi4Omy6WLR58tO5YZUg8hQO3HvXGjeJrnW706dNBcJNkJnmMcHOPfJAojUND0/TjLd28rQTDC+QzFlYA44J5H64penUgwS5KxnYyKiqBwAOK48Q3a/wuTgA7DS2Gc4yDjFLfEF2zWTovLNVYo6ZULWuyg9JxQMkpnl8yUA7fw/FDXFw0YAxkk4A967TcqDefUeTT0RlK2Z3DZ5zQbOc1vcPigWfmlAz2+KYEHJphC4ZclgOKnYJixGKaWzjjcefaqIShg+P6eawfI69KIRgSBxnHahruRYwSzCsx4sFueR+VTuteIp9EsWhIJDOwUohyRjgEjjOeOaMvtVBk8m1R55jxtRScff2rCW2mul8i4tzmUcA4/4Kk0mUcbRxE1he6Ut95iu5gOHPVTnjP554ob+J21qJQBbGXywQ7nLFj0Oew5PFBw+Bb1UaGTVmEDSFwqqSwz2yT/iurHwm9lqgSRYriDYW8yVTvB+O1TeP/RKMpPFdtBELNJBJIxY4iTcSD1AxzzgUSuq65e3SSJplytvkE+YQm7AHUbs1S2WiWVq7yQW0aSOcsyryaYrbgdaZY18Dx+kHc2uq+f8AUrabGUnCxHIUY4x9ulKZX1NrlZLsSpAHyyyLj1dM4xXqckCKuWwB8mgJhBKGjKK6ntwaZRoZJLaJdJdsYPvSbWrkLExzzwP3pxrMC2UhVPQh5AJ6fY1J31zumPqBC0yFnKzKFTv86X8ePSD/AE1pJKAOtBtcj3rCSfPeiyZpcS5NCs3NcvJmuM0ANnrNtcekc00t5ScYOBUxYSM2MmnloxLAUbChzHPIBshAye/t+dfTbBzmVi/vWUXHpHSiYicisx0fbe0iilLKgXIxwK7jj33jNjgAAV1GxZzntRMIAYkClozZlcIFwaHMRY7lwCvPPcUVKxKHPvQMzsucGiZSYQZEjXPU0vvdU8qMkcVjPK+081N61cSLkAiiMET6wXbdNJtXsgPX86Tal4ngjQxR+s5/CvNRWq39zPeSI8pCr0C8UVpcEeN+Mn5ptUJzDrrUZRA89y7c/hUnp8Uie5dgWfhmOSPatdSkaS6KtyqDKjtmgGJzWJWbeZX7dmsxX0UDGma/ZrkV9oGP/9k="/>
          <p:cNvSpPr>
            <a:spLocks noChangeAspect="1" noChangeArrowheads="1"/>
          </p:cNvSpPr>
          <p:nvPr/>
        </p:nvSpPr>
        <p:spPr bwMode="auto">
          <a:xfrm>
            <a:off x="117475" y="-523875"/>
            <a:ext cx="1076325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3568" y="407707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Acknowledgements: Dr. Kate Millar, Dr. </a:t>
            </a:r>
            <a:r>
              <a:rPr lang="en-GB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Sujatha</a:t>
            </a:r>
            <a:r>
              <a:rPr lang="en-GB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Raman, Prof. Peter </a:t>
            </a:r>
            <a:r>
              <a:rPr lang="en-GB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Sandøe</a:t>
            </a:r>
            <a:r>
              <a:rPr lang="en-GB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Dr. Christian </a:t>
            </a:r>
            <a:r>
              <a:rPr lang="en-GB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Gamborg</a:t>
            </a:r>
            <a:r>
              <a:rPr lang="en-GB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dirty="0" smtClean="0">
                <a:latin typeface="Verdana" pitchFamily="34" charset="0"/>
              </a:rPr>
              <a:t/>
            </a:r>
            <a:br>
              <a:rPr lang="en-GB" sz="3000" b="1" dirty="0" smtClean="0">
                <a:latin typeface="Verdana" pitchFamily="34" charset="0"/>
              </a:rPr>
            </a:br>
            <a:endParaRPr lang="en-GB" b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868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Biomass</a:t>
            </a:r>
            <a:endParaRPr lang="en-GB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http://www.hotstovies.com/images/pellethand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569494" cy="2376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1772816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Anything living or previously living.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Used in heat, power, transport.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Waste, forestry, agricultural produce.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 descr="http://www.makebiofuel.co.uk/wp-content/uploads/2011/02/palm-o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407399"/>
            <a:ext cx="3606205" cy="211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dirty="0" smtClean="0">
                <a:latin typeface="Verdana" pitchFamily="34" charset="0"/>
              </a:rPr>
              <a:t/>
            </a:r>
            <a:br>
              <a:rPr lang="en-GB" sz="3000" b="1" dirty="0" smtClean="0">
                <a:latin typeface="Verdana" pitchFamily="34" charset="0"/>
              </a:rPr>
            </a:br>
            <a:endParaRPr lang="en-GB" b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868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Biomass</a:t>
            </a:r>
            <a:endParaRPr lang="en-GB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 descr="http://img.ehowcdn.com/article-new/ehow/images/a04/ir/ma/pros-cons-fossil-fuels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40768"/>
            <a:ext cx="2973710" cy="25488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484784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Reasons for using it: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Energy security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Climate change mitigation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Rural development </a:t>
            </a:r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1x1.trans Biofuels: Pros and Cons green world investor pros energy corn cons biofuels biofu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3707904" cy="239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dirty="0" smtClean="0">
                <a:latin typeface="Verdana" pitchFamily="34" charset="0"/>
              </a:rPr>
              <a:t/>
            </a:r>
            <a:br>
              <a:rPr lang="en-GB" sz="3000" b="1" dirty="0" smtClean="0">
                <a:latin typeface="Verdana" pitchFamily="34" charset="0"/>
              </a:rPr>
            </a:br>
            <a:endParaRPr lang="en-GB" b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868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Biomass</a:t>
            </a:r>
            <a:endParaRPr lang="en-GB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8" descr="http://farm3.static.flickr.com/2444/3619012497_ec353523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672408" cy="2568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1556792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Controversies: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Environmental impacts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Food versus fuel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Global justice</a:t>
            </a:r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http://gbgerakbudaya.com/bookshop/images/books/9781848133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04950"/>
            <a:ext cx="1979712" cy="30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dirty="0" smtClean="0">
                <a:latin typeface="Verdana" pitchFamily="34" charset="0"/>
              </a:rPr>
              <a:t/>
            </a:r>
            <a:br>
              <a:rPr lang="en-GB" sz="3000" b="1" dirty="0" smtClean="0">
                <a:latin typeface="Verdana" pitchFamily="34" charset="0"/>
              </a:rPr>
            </a:br>
            <a:endParaRPr lang="en-GB" b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868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Biomass</a:t>
            </a:r>
            <a:endParaRPr lang="en-GB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 descr="http://www.dardni.gov.uk/ruralni/harvesting_chipped_willo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4104456" cy="24278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1484784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Ways forward: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 generation” biofuels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Marginal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Fewer environmental impacts</a:t>
            </a: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High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processing </a:t>
            </a:r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http://energyfromwasteandwood.weebly.com/uploads/3/1/0/1/3101108/9375600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58371"/>
            <a:ext cx="4139952" cy="233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dirty="0" smtClean="0">
                <a:latin typeface="Verdana" pitchFamily="34" charset="0"/>
              </a:rPr>
              <a:t/>
            </a:r>
            <a:br>
              <a:rPr lang="en-GB" sz="3000" b="1" dirty="0" smtClean="0">
                <a:latin typeface="Verdana" pitchFamily="34" charset="0"/>
              </a:rPr>
            </a:br>
            <a:endParaRPr lang="en-GB" b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6064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UK</a:t>
            </a:r>
            <a:endParaRPr lang="en-GB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96752"/>
            <a:ext cx="3888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Population: 62m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Area: 244,000km2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Energy from renewables: 3% </a:t>
            </a:r>
            <a:r>
              <a:rPr lang="en-GB" sz="1500" dirty="0" smtClean="0">
                <a:ea typeface="Verdana" pitchFamily="34" charset="0"/>
                <a:cs typeface="Times New Roman" pitchFamily="18" charset="0"/>
              </a:rPr>
              <a:t>(DECC 2011a)</a:t>
            </a:r>
            <a:endParaRPr lang="en-GB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Biofuels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transport: 3% </a:t>
            </a:r>
            <a:r>
              <a:rPr lang="en-GB" sz="1500" dirty="0" smtClean="0">
                <a:ea typeface="Verdana" pitchFamily="34" charset="0"/>
                <a:cs typeface="Times New Roman" pitchFamily="18" charset="0"/>
              </a:rPr>
              <a:t>(DECC 2011a)</a:t>
            </a:r>
            <a:endParaRPr lang="en-GB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Target energy consumption 2020: 15%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dirty="0" smtClean="0">
                <a:ea typeface="Verdana" pitchFamily="34" charset="0"/>
                <a:cs typeface="Times New Roman" pitchFamily="18" charset="0"/>
              </a:rPr>
              <a:t>(DECC 2011b)</a:t>
            </a:r>
            <a:endParaRPr lang="en-GB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914" name="Picture 2" descr="http://upload.wikimedia.org/wikipedia/commons/4/4f/Uk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2987824" cy="49951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5765393"/>
            <a:ext cx="51125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DECC (2011a) Digest of United Kingdom Energy Statistics, DECC, London.</a:t>
            </a:r>
          </a:p>
          <a:p>
            <a:r>
              <a:rPr lang="en-GB" sz="1500" dirty="0" smtClean="0"/>
              <a:t>DECC (2011b) Renewable Energy Roadmap, DECC, London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dirty="0" smtClean="0">
                <a:latin typeface="Verdana" pitchFamily="34" charset="0"/>
              </a:rPr>
              <a:t/>
            </a:r>
            <a:br>
              <a:rPr lang="en-GB" sz="3000" b="1" dirty="0" smtClean="0">
                <a:latin typeface="Verdana" pitchFamily="34" charset="0"/>
              </a:rPr>
            </a:br>
            <a:endParaRPr lang="en-GB" b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6064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Denmark</a:t>
            </a:r>
            <a:endParaRPr lang="en-GB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96752"/>
            <a:ext cx="38884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Population: 5.5m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Area: 43,000km2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Energy from renewables: 22% </a:t>
            </a:r>
            <a:r>
              <a:rPr lang="en-GB" sz="1500" dirty="0" smtClean="0">
                <a:ea typeface="Verdana" pitchFamily="34" charset="0"/>
                <a:cs typeface="Times New Roman" pitchFamily="18" charset="0"/>
              </a:rPr>
              <a:t>(Danish Energy Agency 2011)</a:t>
            </a:r>
            <a:endParaRPr lang="en-GB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Biofuels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transport: 0.2% </a:t>
            </a:r>
            <a:r>
              <a:rPr lang="en-GB" sz="1500" dirty="0" smtClean="0">
                <a:ea typeface="Verdana" pitchFamily="34" charset="0"/>
                <a:cs typeface="Times New Roman" pitchFamily="18" charset="0"/>
              </a:rPr>
              <a:t>(Danish Energy Agency 2011)</a:t>
            </a:r>
            <a:endParaRPr lang="en-GB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Target energy consumption 2020: 30%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dirty="0" smtClean="0">
                <a:ea typeface="Verdana" pitchFamily="34" charset="0"/>
                <a:cs typeface="Times New Roman" pitchFamily="18" charset="0"/>
              </a:rPr>
              <a:t>(Danish Government 2011)</a:t>
            </a:r>
            <a:endParaRPr lang="en-GB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765393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Danish Energy Agency (2011) </a:t>
            </a:r>
            <a:r>
              <a:rPr lang="en-GB" sz="1500" i="1" dirty="0" smtClean="0"/>
              <a:t>Energy Statistics 2010</a:t>
            </a:r>
            <a:r>
              <a:rPr lang="en-GB" sz="1500" dirty="0" smtClean="0"/>
              <a:t>, Danish Energy Agency, Copenhagen. </a:t>
            </a:r>
          </a:p>
          <a:p>
            <a:r>
              <a:rPr lang="en-GB" sz="1500" dirty="0" smtClean="0"/>
              <a:t>Danish Government (2011)  </a:t>
            </a:r>
            <a:r>
              <a:rPr lang="en-GB" sz="1500" i="1" dirty="0" smtClean="0"/>
              <a:t>Energy Strategy 2050</a:t>
            </a:r>
            <a:r>
              <a:rPr lang="en-GB" sz="1500" dirty="0" smtClean="0"/>
              <a:t>, Danish Government, Copenhagen. </a:t>
            </a:r>
          </a:p>
          <a:p>
            <a:endParaRPr lang="en-GB" dirty="0"/>
          </a:p>
        </p:txBody>
      </p:sp>
      <p:pic>
        <p:nvPicPr>
          <p:cNvPr id="40962" name="Picture 2" descr="http://www.smoothhound.co.uk/images/denmar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3815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8072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Verdana" pitchFamily="34" charset="0"/>
                <a:cs typeface="Arial" pitchFamily="34" charset="0"/>
              </a:rPr>
              <a:t>Previous analysis</a:t>
            </a:r>
            <a:endParaRPr lang="en-GB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744416" cy="29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nottingham.ac.uk/Research/images-multimedia/sujathara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81128"/>
            <a:ext cx="4445580" cy="20858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556792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Paul Thompson (2008): biofuels are too industrial. </a:t>
            </a:r>
          </a:p>
          <a:p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Raman and Mohr (in press): objections to biofuels based on objections to global, industrial agriculture.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10478</TotalTime>
  <Words>802</Words>
  <Application>Microsoft Office PowerPoint</Application>
  <PresentationFormat>On-screen Show (4:3)</PresentationFormat>
  <Paragraphs>227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Fuel from the farm – exploring ethical issues raised by the use of agricultural biomass in the UK and Denmark   </vt:lpstr>
      <vt:lpstr>Slide 2</vt:lpstr>
      <vt:lpstr> </vt:lpstr>
      <vt:lpstr> </vt:lpstr>
      <vt:lpstr> </vt:lpstr>
      <vt:lpstr> </vt:lpstr>
      <vt:lpstr> </vt:lpstr>
      <vt:lpstr> </vt:lpstr>
      <vt:lpstr>Previous analysis</vt:lpstr>
      <vt:lpstr>Previous analysis</vt:lpstr>
      <vt:lpstr>Previous analysis</vt:lpstr>
      <vt:lpstr>Research questions</vt:lpstr>
      <vt:lpstr>Methods</vt:lpstr>
      <vt:lpstr>Findings</vt:lpstr>
      <vt:lpstr>Findings</vt:lpstr>
      <vt:lpstr>Findings</vt:lpstr>
      <vt:lpstr>Findings</vt:lpstr>
      <vt:lpstr>Findings</vt:lpstr>
      <vt:lpstr>Conclusion</vt:lpstr>
      <vt:lpstr>Conclusion</vt:lpstr>
      <vt:lpstr>Conclusion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Physiological Stress and Brewing Yeast Fermentation Performance</dc:title>
  <dc:creator>Katherine A. Smart</dc:creator>
  <cp:lastModifiedBy>Orla</cp:lastModifiedBy>
  <cp:revision>958</cp:revision>
  <cp:lastPrinted>2010-05-04T15:43:30Z</cp:lastPrinted>
  <dcterms:created xsi:type="dcterms:W3CDTF">1995-05-28T16:26:58Z</dcterms:created>
  <dcterms:modified xsi:type="dcterms:W3CDTF">2012-09-13T11:45:42Z</dcterms:modified>
</cp:coreProperties>
</file>